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D3CC4D-40E3-42D7-ABA7-9F504C3CA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D4ADD0-AB7F-418F-B818-E9F0A6EEF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76E68F-B2C6-4385-8246-20E4F19A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92F2-4D0F-4E73-A432-0EE81BB83F3C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F70BEB-9CC6-40B3-B5F1-7F9849F8D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329217-4CC9-4619-8DF0-8B32681E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0C8C-80A0-48FC-8136-009E6A95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4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0E7F0A-8D4C-4541-ACC0-EEFA6F876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D1909B-095A-4993-AD79-7F8EA05DB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A445E6-E564-4553-93BF-E66B252BC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92F2-4D0F-4E73-A432-0EE81BB83F3C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87CF28-E88E-4BDB-B77E-D8E33AD4A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CEBF6E-166E-4871-A8AA-AC1AED12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0C8C-80A0-48FC-8136-009E6A95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01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FF0CD36-B559-400B-A03A-E5AB52E5F1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0B89E9-9D91-4410-AB1E-26042A63B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14161E-E5E5-4B5F-86B4-717CD2D5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92F2-4D0F-4E73-A432-0EE81BB83F3C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576D6D-5B2D-454F-BA34-8343F5EEB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F3F2E7-726A-4056-85E0-EA50D634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0C8C-80A0-48FC-8136-009E6A95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86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21C354-0CCD-4A95-8A3F-FD1BC067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38FB69-4872-47BD-A308-CEA396D2C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613E84-76ED-4CBA-B619-1D21E3B8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92F2-4D0F-4E73-A432-0EE81BB83F3C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53DFA9-9D7A-43FC-9316-83FC1EBB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3BC40A-B784-4300-B1C5-C42512FEA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0C8C-80A0-48FC-8136-009E6A95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98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AD06F5-87D9-4D32-927D-1054A3770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90ABC4-2791-4709-903C-C41EDBE04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E21563-C98A-4D78-A5EF-B8E58015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92F2-4D0F-4E73-A432-0EE81BB83F3C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6BD6E5-75CA-4533-AA46-9A43A9C4F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781360-EA10-41B4-99BF-2D101A9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0C8C-80A0-48FC-8136-009E6A95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1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0770A-C79C-45E6-9D0C-4955AA99F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2471B7-E494-473E-9136-AFE72275A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5E822D-5416-45D7-8010-CA28EA61F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263B44-E5B5-41B7-AD57-5A59ABE7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92F2-4D0F-4E73-A432-0EE81BB83F3C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E599C8-602D-4C88-B2C1-68664A19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BF3CF4-CC7E-4280-A54D-636B7D89A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0C8C-80A0-48FC-8136-009E6A95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9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CEA55D-7BF1-48A5-8039-CF780384B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68A9E8-DDE0-47D5-8E55-F42856033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0F03C7-9716-4F0D-B4FD-884423D52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0A220A0-4AF7-4C6C-AA9E-89B14FB745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2126E0A-2554-44FD-B386-2EDCC671A6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5532A4-791B-488D-A953-6101A6A27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92F2-4D0F-4E73-A432-0EE81BB83F3C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6D581A3-8A41-4250-AC49-5F9BC6F5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F2BC3B8-1D3E-4AE8-BB21-274591369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0C8C-80A0-48FC-8136-009E6A95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63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1D4D1-5581-49DD-91D7-8B6886EE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BF3548-FB09-47F2-ADC1-C57F60B60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92F2-4D0F-4E73-A432-0EE81BB83F3C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4ACCDF-C463-4470-BC65-1DCF3E0BE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3747194-4373-404E-8436-3DC1C7EE7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0C8C-80A0-48FC-8136-009E6A95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9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F8FE9A4-3CE2-4F90-86B2-91DB6D7EB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92F2-4D0F-4E73-A432-0EE81BB83F3C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4F8E8A-411D-4B6A-B373-F37189249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5B514E0-12EB-4435-9B36-203D53EDF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0C8C-80A0-48FC-8136-009E6A95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70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18B360-F378-4F4F-BE85-3E4464323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A0AD01-1491-4CFC-B702-E5BA5556E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9297AF-171F-4F93-96DF-ADA2DA11C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4D1C02-30C9-4474-8B7A-8083DF8FC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92F2-4D0F-4E73-A432-0EE81BB83F3C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05F709-AACF-4F96-81C6-3DCE2F2D4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2B91A2-4753-40E3-AB94-162EFBD4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0C8C-80A0-48FC-8136-009E6A95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07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61627-6DBE-45AC-BA7B-E88184A6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87AB26C-5DBC-4B6E-9B0C-80813B76E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007108-749D-4A06-B937-E5F3CCE11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302B92-6853-4DF2-AF3A-01F34967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92F2-4D0F-4E73-A432-0EE81BB83F3C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FB59D3-34AE-42EB-B73A-83A0F06F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B83885-5F4B-4C7B-AFE3-45242A61A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0C8C-80A0-48FC-8136-009E6A95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81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55A03-71D6-4683-BA61-543F34EC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86DF1A-F3F4-4A01-A181-A02990CAE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200259-DFE4-4176-A3FA-1CAFEDFF7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992F2-4D0F-4E73-A432-0EE81BB83F3C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0B728A-5CC9-41D7-A5FD-2C7F6809B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C3D722-B479-4904-BBC9-C84A2C6173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20C8C-80A0-48FC-8136-009E6A95F0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57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CFB99-F0C9-490E-AB3D-2152A72BF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889" y="406886"/>
            <a:ext cx="9978815" cy="269788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Franklin Gothic Medium" panose="020B0603020102020204" pitchFamily="34" charset="0"/>
              </a:rPr>
              <a:t>Алгоритм расчета  ежеквартальной премии за выполнение заданий категории «проекты»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AB1D6DB-9BEA-473A-8E76-6B4B7A52BE94}"/>
              </a:ext>
            </a:extLst>
          </p:cNvPr>
          <p:cNvSpPr/>
          <p:nvPr/>
        </p:nvSpPr>
        <p:spPr>
          <a:xfrm>
            <a:off x="1255889" y="854935"/>
            <a:ext cx="9680222" cy="6916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Размер ежеквартальной премии за выполнение заданий категории «проекты»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(</a:t>
            </a:r>
            <a:r>
              <a:rPr lang="ru-RU" sz="14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Ответственный: </a:t>
            </a:r>
            <a:r>
              <a:rPr lang="ru-RU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отдел муниципальной службы и кадров администрации СГО)</a:t>
            </a:r>
          </a:p>
        </p:txBody>
      </p:sp>
      <p:sp>
        <p:nvSpPr>
          <p:cNvPr id="5" name="Стрелка: вниз 4">
            <a:extLst>
              <a:ext uri="{FF2B5EF4-FFF2-40B4-BE49-F238E27FC236}">
                <a16:creationId xmlns:a16="http://schemas.microsoft.com/office/drawing/2014/main" id="{FC21593B-D86D-4A88-9DF8-E52CC31C35E3}"/>
              </a:ext>
            </a:extLst>
          </p:cNvPr>
          <p:cNvSpPr/>
          <p:nvPr/>
        </p:nvSpPr>
        <p:spPr>
          <a:xfrm rot="10800000">
            <a:off x="1504881" y="1594159"/>
            <a:ext cx="201289" cy="4157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2190089-445C-4040-AA78-49AA9EA37637}"/>
              </a:ext>
            </a:extLst>
          </p:cNvPr>
          <p:cNvSpPr/>
          <p:nvPr/>
        </p:nvSpPr>
        <p:spPr>
          <a:xfrm>
            <a:off x="135612" y="2057513"/>
            <a:ext cx="2896955" cy="6916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За инициацию проекта</a:t>
            </a:r>
          </a:p>
          <a:p>
            <a:pPr algn="ctr"/>
            <a:endParaRPr lang="ru-RU" sz="12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(</a:t>
            </a:r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Ответственный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: отдел проектов)</a:t>
            </a:r>
            <a:endParaRPr lang="ru-RU" sz="12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2441598-51D8-403F-9314-75FA8F40D17C}"/>
              </a:ext>
            </a:extLst>
          </p:cNvPr>
          <p:cNvSpPr/>
          <p:nvPr/>
        </p:nvSpPr>
        <p:spPr>
          <a:xfrm>
            <a:off x="3267791" y="2056517"/>
            <a:ext cx="4889239" cy="7044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За своевременное выполнение контрольных событий проекта</a:t>
            </a:r>
          </a:p>
          <a:p>
            <a:pPr algn="ctr"/>
            <a:endParaRPr lang="ru-RU" sz="12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(</a:t>
            </a:r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Ответственный: 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отдел проектов)</a:t>
            </a:r>
            <a:endParaRPr lang="ru-RU" sz="12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371C8531-884B-4603-97EB-5CF880AD323E}"/>
              </a:ext>
            </a:extLst>
          </p:cNvPr>
          <p:cNvSpPr/>
          <p:nvPr/>
        </p:nvSpPr>
        <p:spPr>
          <a:xfrm>
            <a:off x="8374512" y="2056517"/>
            <a:ext cx="3681875" cy="6661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За завершение проекта</a:t>
            </a:r>
          </a:p>
          <a:p>
            <a:pPr algn="ctr"/>
            <a:endParaRPr lang="ru-RU" sz="12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(</a:t>
            </a:r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Ответственный: 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отдел проектов)</a:t>
            </a:r>
            <a:endParaRPr lang="ru-RU" sz="12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BBEEBBC-6CFD-42FE-AC94-026FD70D200A}"/>
              </a:ext>
            </a:extLst>
          </p:cNvPr>
          <p:cNvSpPr/>
          <p:nvPr/>
        </p:nvSpPr>
        <p:spPr>
          <a:xfrm>
            <a:off x="91772" y="5105363"/>
            <a:ext cx="2940795" cy="12592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Размер премирования подлежит рассмотрению и утверждению на экспертной комиссии </a:t>
            </a:r>
          </a:p>
          <a:p>
            <a:pPr algn="ctr"/>
            <a:endParaRPr lang="ru-RU" sz="12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(</a:t>
            </a:r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Ответственный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: отдел проектов)</a:t>
            </a:r>
            <a:endParaRPr lang="ru-RU" sz="12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6B542E96-35E5-4FFF-8284-B6C6B2E78ACC}"/>
              </a:ext>
            </a:extLst>
          </p:cNvPr>
          <p:cNvSpPr/>
          <p:nvPr/>
        </p:nvSpPr>
        <p:spPr>
          <a:xfrm>
            <a:off x="8374513" y="3667483"/>
            <a:ext cx="3681875" cy="30670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Размер премирования каждого участника проекта определяется по следующей формуле:</a:t>
            </a:r>
          </a:p>
          <a:p>
            <a:endParaRPr lang="ru-RU" sz="12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РП = БРП х Кс х </a:t>
            </a:r>
            <a:r>
              <a:rPr lang="ru-RU" sz="12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Кэ</a:t>
            </a:r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х Ку х Т х Кру х </a:t>
            </a:r>
            <a:r>
              <a:rPr lang="ru-RU" sz="1200" b="1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Кквр</a:t>
            </a:r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где:</a:t>
            </a:r>
          </a:p>
          <a:p>
            <a:r>
              <a:rPr lang="ru-RU" sz="1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- РП - размер премирования участника проекта, руб.;</a:t>
            </a:r>
          </a:p>
          <a:p>
            <a:r>
              <a:rPr lang="ru-RU" sz="1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- БРП - базовый размер премирования участника проекта по итогам успешной реализации проекта, руб.;</a:t>
            </a:r>
          </a:p>
          <a:p>
            <a:r>
              <a:rPr lang="ru-RU" sz="1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- Кс - коэффициент сложности проекта;</a:t>
            </a:r>
          </a:p>
          <a:p>
            <a:r>
              <a:rPr lang="ru-RU" sz="1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- </a:t>
            </a:r>
            <a:r>
              <a:rPr lang="ru-RU" sz="1000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Кэ</a:t>
            </a:r>
            <a:r>
              <a:rPr lang="ru-RU" sz="1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- коэффициент эффективности проекта;</a:t>
            </a:r>
          </a:p>
          <a:p>
            <a:r>
              <a:rPr lang="ru-RU" sz="1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- Ку - коэффициент успешности реализации проекта;</a:t>
            </a:r>
          </a:p>
          <a:p>
            <a:r>
              <a:rPr lang="ru-RU" sz="1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- Т - трудозатраты проектного специалиста в проекте, дней;</a:t>
            </a:r>
          </a:p>
          <a:p>
            <a:r>
              <a:rPr lang="ru-RU" sz="1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- Кру - коэффициент ролевого участия;</a:t>
            </a:r>
          </a:p>
          <a:p>
            <a:pPr marL="171450" indent="-171450">
              <a:buFontTx/>
              <a:buChar char="-"/>
            </a:pPr>
            <a:r>
              <a:rPr lang="ru-RU" sz="1000" dirty="0" err="1">
                <a:solidFill>
                  <a:schemeClr val="tx1"/>
                </a:solidFill>
                <a:latin typeface="Franklin Gothic Medium" panose="020B0603020102020204" pitchFamily="34" charset="0"/>
              </a:rPr>
              <a:t>Кквр</a:t>
            </a:r>
            <a:r>
              <a:rPr lang="ru-RU" sz="10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 - коэффициент качества выполнения работ в проекте.</a:t>
            </a:r>
          </a:p>
          <a:p>
            <a:r>
              <a:rPr lang="ru-RU" sz="10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Подлежит рассмотрению и утверждению на экспертной комиссии</a:t>
            </a:r>
            <a:endParaRPr lang="ru-RU" sz="10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ctr"/>
            <a:endParaRPr lang="ru-RU" sz="10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(</a:t>
            </a:r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Ответственный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: руководитель проекта)</a:t>
            </a:r>
            <a:endParaRPr lang="ru-RU" sz="12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id="{C3559832-3081-4C4F-A4FD-2142B48FEFEF}"/>
              </a:ext>
            </a:extLst>
          </p:cNvPr>
          <p:cNvSpPr/>
          <p:nvPr/>
        </p:nvSpPr>
        <p:spPr>
          <a:xfrm rot="10800000">
            <a:off x="10215451" y="1594159"/>
            <a:ext cx="201289" cy="4157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CE8324E8-188A-41B0-9CC5-5355E51B3C52}"/>
              </a:ext>
            </a:extLst>
          </p:cNvPr>
          <p:cNvSpPr/>
          <p:nvPr/>
        </p:nvSpPr>
        <p:spPr>
          <a:xfrm rot="10800000">
            <a:off x="5636154" y="1593661"/>
            <a:ext cx="201289" cy="4157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: вниз 28">
            <a:extLst>
              <a:ext uri="{FF2B5EF4-FFF2-40B4-BE49-F238E27FC236}">
                <a16:creationId xmlns:a16="http://schemas.microsoft.com/office/drawing/2014/main" id="{2F7342FC-A5F2-42A2-9546-DC97D26FF623}"/>
              </a:ext>
            </a:extLst>
          </p:cNvPr>
          <p:cNvSpPr/>
          <p:nvPr/>
        </p:nvSpPr>
        <p:spPr>
          <a:xfrm rot="10800000">
            <a:off x="10215449" y="2890056"/>
            <a:ext cx="201289" cy="610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: вниз 30">
            <a:extLst>
              <a:ext uri="{FF2B5EF4-FFF2-40B4-BE49-F238E27FC236}">
                <a16:creationId xmlns:a16="http://schemas.microsoft.com/office/drawing/2014/main" id="{D36A456C-B997-4334-BF55-A538E19E6252}"/>
              </a:ext>
            </a:extLst>
          </p:cNvPr>
          <p:cNvSpPr/>
          <p:nvPr/>
        </p:nvSpPr>
        <p:spPr>
          <a:xfrm rot="10800000">
            <a:off x="1477717" y="3143195"/>
            <a:ext cx="201290" cy="16490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BDF8F6-857F-40A3-A0BB-6EAE9359A707}"/>
              </a:ext>
            </a:extLst>
          </p:cNvPr>
          <p:cNvSpPr txBox="1"/>
          <p:nvPr/>
        </p:nvSpPr>
        <p:spPr>
          <a:xfrm>
            <a:off x="3267791" y="3225887"/>
            <a:ext cx="4889239" cy="35086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Franklin Gothic Medium" panose="020B0603020102020204" pitchFamily="34" charset="0"/>
              </a:rPr>
              <a:t>Итоговый размер премирования за квартал для одного участника проекта исчисляется по следующей формуле:</a:t>
            </a:r>
          </a:p>
          <a:p>
            <a:endParaRPr lang="ru-RU" sz="1200" b="1" dirty="0">
              <a:latin typeface="Franklin Gothic Medium" panose="020B0603020102020204" pitchFamily="34" charset="0"/>
            </a:endParaRPr>
          </a:p>
          <a:p>
            <a:r>
              <a:rPr lang="ru-RU" sz="1200" b="1" dirty="0">
                <a:latin typeface="Franklin Gothic Medium" panose="020B0603020102020204" pitchFamily="34" charset="0"/>
              </a:rPr>
              <a:t>Ипр = </a:t>
            </a:r>
            <a:r>
              <a:rPr lang="ru-RU" sz="1200" b="1" dirty="0" err="1">
                <a:latin typeface="Franklin Gothic Medium" panose="020B0603020102020204" pitchFamily="34" charset="0"/>
              </a:rPr>
              <a:t>Ппр</a:t>
            </a:r>
            <a:r>
              <a:rPr lang="ru-RU" sz="1200" b="1" dirty="0">
                <a:latin typeface="Franklin Gothic Medium" panose="020B0603020102020204" pitchFamily="34" charset="0"/>
              </a:rPr>
              <a:t>  х (К1  х А + К2  х </a:t>
            </a:r>
            <a:r>
              <a:rPr lang="ru-RU" sz="1200" b="1" dirty="0" err="1">
                <a:latin typeface="Franklin Gothic Medium" panose="020B0603020102020204" pitchFamily="34" charset="0"/>
              </a:rPr>
              <a:t>Чр</a:t>
            </a:r>
            <a:r>
              <a:rPr lang="ru-RU" sz="1200" b="1" dirty="0">
                <a:latin typeface="Franklin Gothic Medium" panose="020B0603020102020204" pitchFamily="34" charset="0"/>
              </a:rPr>
              <a:t>+ К3  х </a:t>
            </a:r>
            <a:r>
              <a:rPr lang="ru-RU" sz="1200" b="1" dirty="0" err="1">
                <a:latin typeface="Franklin Gothic Medium" panose="020B0603020102020204" pitchFamily="34" charset="0"/>
              </a:rPr>
              <a:t>Чп</a:t>
            </a:r>
            <a:r>
              <a:rPr lang="ru-RU" sz="1200" b="1" dirty="0">
                <a:latin typeface="Franklin Gothic Medium" panose="020B0603020102020204" pitchFamily="34" charset="0"/>
              </a:rPr>
              <a:t> + К4  х Об + К5  х О), где:</a:t>
            </a:r>
          </a:p>
          <a:p>
            <a:r>
              <a:rPr lang="ru-RU" sz="1000" dirty="0">
                <a:latin typeface="Franklin Gothic Medium" panose="020B0603020102020204" pitchFamily="34" charset="0"/>
              </a:rPr>
              <a:t>Ипр - итоговый размер премирования одного участника проекта;</a:t>
            </a:r>
          </a:p>
          <a:p>
            <a:r>
              <a:rPr lang="ru-RU" sz="1000" dirty="0" err="1">
                <a:latin typeface="Franklin Gothic Medium" panose="020B0603020102020204" pitchFamily="34" charset="0"/>
              </a:rPr>
              <a:t>Ппр</a:t>
            </a:r>
            <a:r>
              <a:rPr lang="ru-RU" sz="1000" dirty="0">
                <a:latin typeface="Franklin Gothic Medium" panose="020B0603020102020204" pitchFamily="34" charset="0"/>
              </a:rPr>
              <a:t> - расчетный размер премирования, выплачиваемый одному участнику проекта за выполняемую роль в одном проекте;</a:t>
            </a:r>
          </a:p>
          <a:p>
            <a:r>
              <a:rPr lang="ru-RU" sz="1000" dirty="0">
                <a:latin typeface="Franklin Gothic Medium" panose="020B0603020102020204" pitchFamily="34" charset="0"/>
              </a:rPr>
              <a:t>К1 - К5 - поправочные коэффициенты, соответствующие выполняемым ролям в проекте (проектах), установленные в приложении 2 к настоящему Порядку;</a:t>
            </a:r>
          </a:p>
          <a:p>
            <a:r>
              <a:rPr lang="ru-RU" sz="1000" dirty="0">
                <a:latin typeface="Franklin Gothic Medium" panose="020B0603020102020204" pitchFamily="34" charset="0"/>
              </a:rPr>
              <a:t>А - количество проектов, в которых участник проекта является администратором проекта;</a:t>
            </a:r>
          </a:p>
          <a:p>
            <a:r>
              <a:rPr lang="ru-RU" sz="1000" dirty="0" err="1">
                <a:latin typeface="Franklin Gothic Medium" panose="020B0603020102020204" pitchFamily="34" charset="0"/>
              </a:rPr>
              <a:t>Чр</a:t>
            </a:r>
            <a:r>
              <a:rPr lang="ru-RU" sz="1000" dirty="0">
                <a:latin typeface="Franklin Gothic Medium" panose="020B0603020102020204" pitchFamily="34" charset="0"/>
              </a:rPr>
              <a:t> - количество проектов, в которых участник проекта                                                                                       является ответственным по направлениям исполнителем работ проекта;</a:t>
            </a:r>
          </a:p>
          <a:p>
            <a:r>
              <a:rPr lang="ru-RU" sz="1000" dirty="0" err="1">
                <a:latin typeface="Franklin Gothic Medium" panose="020B0603020102020204" pitchFamily="34" charset="0"/>
              </a:rPr>
              <a:t>Чп</a:t>
            </a:r>
            <a:r>
              <a:rPr lang="ru-RU" sz="1000" dirty="0">
                <a:latin typeface="Franklin Gothic Medium" panose="020B0603020102020204" pitchFamily="34" charset="0"/>
              </a:rPr>
              <a:t> - количество проектов, в которых участник проекта                                                                                       является ответственным по направлениям исполнителем процессов проекта;</a:t>
            </a:r>
          </a:p>
          <a:p>
            <a:r>
              <a:rPr lang="ru-RU" sz="1000" dirty="0">
                <a:latin typeface="Franklin Gothic Medium" panose="020B0603020102020204" pitchFamily="34" charset="0"/>
              </a:rPr>
              <a:t>Об - количество проектов, в которых участник проекта                                                                                       является ответственным за выполнение блока работ проекта;</a:t>
            </a:r>
          </a:p>
          <a:p>
            <a:r>
              <a:rPr lang="ru-RU" sz="1000" dirty="0">
                <a:latin typeface="Franklin Gothic Medium" panose="020B0603020102020204" pitchFamily="34" charset="0"/>
              </a:rPr>
              <a:t>О - количество проектов, в которых участник проекта является оператором мониторинга проекта.</a:t>
            </a:r>
          </a:p>
          <a:p>
            <a:pPr algn="ctr"/>
            <a:endParaRPr lang="ru-RU" sz="1200" b="1" dirty="0">
              <a:latin typeface="Franklin Gothic Medium" panose="020B0603020102020204" pitchFamily="34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(</a:t>
            </a:r>
            <a:r>
              <a:rPr lang="ru-RU" sz="1200" b="1" dirty="0">
                <a:solidFill>
                  <a:schemeClr val="tx1"/>
                </a:solidFill>
                <a:latin typeface="Franklin Gothic Medium" panose="020B0603020102020204" pitchFamily="34" charset="0"/>
              </a:rPr>
              <a:t>Ответственный</a:t>
            </a:r>
            <a:r>
              <a:rPr lang="ru-RU" sz="1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: руководитель проекта)</a:t>
            </a:r>
            <a:endParaRPr lang="ru-RU" sz="1200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3" name="Стрелка: вниз 32">
            <a:extLst>
              <a:ext uri="{FF2B5EF4-FFF2-40B4-BE49-F238E27FC236}">
                <a16:creationId xmlns:a16="http://schemas.microsoft.com/office/drawing/2014/main" id="{DF33D44A-3968-4B24-83B0-2A29B23022ED}"/>
              </a:ext>
            </a:extLst>
          </p:cNvPr>
          <p:cNvSpPr/>
          <p:nvPr/>
        </p:nvSpPr>
        <p:spPr>
          <a:xfrm rot="10800000">
            <a:off x="5636155" y="2835797"/>
            <a:ext cx="162761" cy="3328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57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284</Words>
  <Application>Microsoft Office PowerPoint</Application>
  <PresentationFormat>Широкоэкранный</PresentationFormat>
  <Paragraphs>44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</vt:lpstr>
      <vt:lpstr>Тема Office</vt:lpstr>
      <vt:lpstr>Алгоритм расчета  ежеквартальной премии за выполнение заданий категории «проекты»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расчета  ежеквартальной премии за выполнение заданий категории «проекты»</dc:title>
  <dc:creator>User</dc:creator>
  <cp:lastModifiedBy>User</cp:lastModifiedBy>
  <cp:revision>14</cp:revision>
  <cp:lastPrinted>2020-11-03T08:57:48Z</cp:lastPrinted>
  <dcterms:created xsi:type="dcterms:W3CDTF">2020-11-03T07:07:24Z</dcterms:created>
  <dcterms:modified xsi:type="dcterms:W3CDTF">2020-11-03T08:58:45Z</dcterms:modified>
</cp:coreProperties>
</file>