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60" r:id="rId3"/>
    <p:sldId id="276" r:id="rId4"/>
    <p:sldId id="262" r:id="rId5"/>
    <p:sldId id="277" r:id="rId6"/>
    <p:sldId id="265" r:id="rId7"/>
    <p:sldId id="278" r:id="rId8"/>
    <p:sldId id="279" r:id="rId9"/>
    <p:sldId id="280" r:id="rId10"/>
    <p:sldId id="281" r:id="rId11"/>
    <p:sldId id="697" r:id="rId12"/>
    <p:sldId id="718" r:id="rId13"/>
    <p:sldId id="269" r:id="rId14"/>
    <p:sldId id="719" r:id="rId15"/>
    <p:sldId id="270" r:id="rId16"/>
    <p:sldId id="285" r:id="rId17"/>
    <p:sldId id="286" r:id="rId18"/>
    <p:sldId id="287" r:id="rId19"/>
    <p:sldId id="288" r:id="rId20"/>
    <p:sldId id="275" r:id="rId21"/>
    <p:sldId id="289" r:id="rId22"/>
    <p:sldId id="290" r:id="rId23"/>
    <p:sldId id="291" r:id="rId24"/>
    <p:sldId id="292" r:id="rId25"/>
    <p:sldId id="293" r:id="rId26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15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B63E80-F3C1-40E1-ADE6-7667B802929F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D8501-3B49-49BD-834F-769B3A01D1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872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7D8501-3B49-49BD-834F-769B3A01D1A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7403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7D8501-3B49-49BD-834F-769B3A01D1A3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9127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53154-E84C-41DF-B5DA-EC6BBDAF4A27}" type="datetime1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B6EF6-91A9-45D4-90F2-6D7F1684EEAD}" type="datetime1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6FB03-7E63-4E96-8E71-64D8AAAA05E5}" type="datetime1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0540-5065-4154-B575-25F045956217}" type="datetime1">
              <a:rPr lang="ru-RU" smtClean="0"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19B64-BEA0-4646-B2DC-9848AD041FF0}" type="datetime1">
              <a:rPr lang="ru-RU" smtClean="0"/>
              <a:t>11.11.2020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D4C0B-81BA-44B0-9873-B784BFDAA5C9}" type="datetime1">
              <a:rPr lang="ru-RU" smtClean="0"/>
              <a:t>11.11.2020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3CF4-D6E8-4C91-A0C2-281C5183E81D}" type="datetime1">
              <a:rPr lang="ru-RU" smtClean="0"/>
              <a:t>11.11.2020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A916-F477-4046-8D7F-52FEE71D902C}" type="datetime1">
              <a:rPr lang="ru-RU" smtClean="0"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FF46-2893-462E-B2F1-225924908D8D}" type="datetime1">
              <a:rPr lang="ru-RU" smtClean="0"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1411B-D92D-4D4A-AE7C-DA3B657800A4}" type="datetime1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F3428-DA13-4CD4-A0C1-213CC02A17F0}" type="datetime1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>
            <a:extLst>
              <a:ext uri="{FF2B5EF4-FFF2-40B4-BE49-F238E27FC236}">
                <a16:creationId xmlns:a16="http://schemas.microsoft.com/office/drawing/2014/main" id="{F3016A03-932C-4E34-AF1D-44C653024A28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403544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3538955"/>
            <a:ext cx="8458200" cy="1222375"/>
          </a:xfrm>
          <a:effectLst/>
        </p:spPr>
        <p:txBody>
          <a:bodyPr anchor="t"/>
          <a:lstStyle>
            <a:lvl1pPr>
              <a:defRPr>
                <a:effectLst/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2571744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5" name="Дата 15">
            <a:extLst>
              <a:ext uri="{FF2B5EF4-FFF2-40B4-BE49-F238E27FC236}">
                <a16:creationId xmlns:a16="http://schemas.microsoft.com/office/drawing/2014/main" id="{2534F083-BC47-420E-82E3-4FE80CF12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A420C-C6F6-4CCE-9F3A-9DF143F3F933}" type="datetime1">
              <a:rPr lang="ru-RU"/>
              <a:pPr>
                <a:defRPr/>
              </a:pPr>
              <a:t>11.11.2020</a:t>
            </a:fld>
            <a:endParaRPr lang="ru-RU"/>
          </a:p>
        </p:txBody>
      </p:sp>
      <p:sp>
        <p:nvSpPr>
          <p:cNvPr id="6" name="Нижний колонтитул 1">
            <a:extLst>
              <a:ext uri="{FF2B5EF4-FFF2-40B4-BE49-F238E27FC236}">
                <a16:creationId xmlns:a16="http://schemas.microsoft.com/office/drawing/2014/main" id="{37011575-93AD-4197-814B-270B198A7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>
            <a:extLst>
              <a:ext uri="{FF2B5EF4-FFF2-40B4-BE49-F238E27FC236}">
                <a16:creationId xmlns:a16="http://schemas.microsoft.com/office/drawing/2014/main" id="{BE53D490-F4CE-498A-B65F-AD46E0CCC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36C6CD-BDD7-41EB-B89B-E04C68DE653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266483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4">
            <a:extLst>
              <a:ext uri="{FF2B5EF4-FFF2-40B4-BE49-F238E27FC236}">
                <a16:creationId xmlns:a16="http://schemas.microsoft.com/office/drawing/2014/main" id="{F929E0D3-EB21-4B54-9062-F7F61A28C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45480-8F70-44C2-BC29-E799ADA7E29D}" type="datetime1">
              <a:rPr lang="ru-RU"/>
              <a:pPr>
                <a:defRPr/>
              </a:pPr>
              <a:t>11.11.2020</a:t>
            </a:fld>
            <a:endParaRPr lang="ru-RU"/>
          </a:p>
        </p:txBody>
      </p:sp>
      <p:sp>
        <p:nvSpPr>
          <p:cNvPr id="5" name="Нижний колонтитул 18">
            <a:extLst>
              <a:ext uri="{FF2B5EF4-FFF2-40B4-BE49-F238E27FC236}">
                <a16:creationId xmlns:a16="http://schemas.microsoft.com/office/drawing/2014/main" id="{58EB1377-8BAA-4581-AD1B-26CD9FB55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>
            <a:extLst>
              <a:ext uri="{FF2B5EF4-FFF2-40B4-BE49-F238E27FC236}">
                <a16:creationId xmlns:a16="http://schemas.microsoft.com/office/drawing/2014/main" id="{2E5E3057-74A0-4022-A5D2-7CB5925C4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6B21F-8B6B-404E-BF08-353406D8B09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77132830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>
            <a:extLst>
              <a:ext uri="{FF2B5EF4-FFF2-40B4-BE49-F238E27FC236}">
                <a16:creationId xmlns:a16="http://schemas.microsoft.com/office/drawing/2014/main" id="{A8673612-A2A0-44A6-AE88-EEDA36ACD61D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18">
            <a:extLst>
              <a:ext uri="{FF2B5EF4-FFF2-40B4-BE49-F238E27FC236}">
                <a16:creationId xmlns:a16="http://schemas.microsoft.com/office/drawing/2014/main" id="{A5C50BBC-D3A7-4E8D-8ADA-CDCAE302C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E0263-7F2E-4D44-90A3-51C908E24890}" type="datetime1">
              <a:rPr lang="ru-RU"/>
              <a:pPr>
                <a:defRPr/>
              </a:pPr>
              <a:t>11.11.2020</a:t>
            </a:fld>
            <a:endParaRPr lang="ru-RU"/>
          </a:p>
        </p:txBody>
      </p:sp>
      <p:sp>
        <p:nvSpPr>
          <p:cNvPr id="7" name="Нижний колонтитул 10">
            <a:extLst>
              <a:ext uri="{FF2B5EF4-FFF2-40B4-BE49-F238E27FC236}">
                <a16:creationId xmlns:a16="http://schemas.microsoft.com/office/drawing/2014/main" id="{94AB18E3-B53C-4CDC-A753-8ED62933C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>
            <a:extLst>
              <a:ext uri="{FF2B5EF4-FFF2-40B4-BE49-F238E27FC236}">
                <a16:creationId xmlns:a16="http://schemas.microsoft.com/office/drawing/2014/main" id="{C8F65491-8A8F-4A7A-95BC-E3CF21700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0865E-38D1-408A-A1F9-AF0BD65DACB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36626728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0">
            <a:extLst>
              <a:ext uri="{FF2B5EF4-FFF2-40B4-BE49-F238E27FC236}">
                <a16:creationId xmlns:a16="http://schemas.microsoft.com/office/drawing/2014/main" id="{C61C4AA5-2F5C-4E11-8BAC-8041501BC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D704B-C0BE-4AC8-AFB8-92217F69942B}" type="datetime1">
              <a:rPr lang="ru-RU"/>
              <a:pPr>
                <a:defRPr/>
              </a:pPr>
              <a:t>11.11.2020</a:t>
            </a:fld>
            <a:endParaRPr lang="ru-RU"/>
          </a:p>
        </p:txBody>
      </p:sp>
      <p:sp>
        <p:nvSpPr>
          <p:cNvPr id="6" name="Нижний колонтитул 27">
            <a:extLst>
              <a:ext uri="{FF2B5EF4-FFF2-40B4-BE49-F238E27FC236}">
                <a16:creationId xmlns:a16="http://schemas.microsoft.com/office/drawing/2014/main" id="{934D03E3-1E0C-4E37-9F03-2A0AE0EA9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>
            <a:extLst>
              <a:ext uri="{FF2B5EF4-FFF2-40B4-BE49-F238E27FC236}">
                <a16:creationId xmlns:a16="http://schemas.microsoft.com/office/drawing/2014/main" id="{9CC93930-EC69-44F7-8CB0-93EE7B43C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44C58-A4B0-4272-B502-CC0A20A35FB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2295510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>
            <a:extLst>
              <a:ext uri="{FF2B5EF4-FFF2-40B4-BE49-F238E27FC236}">
                <a16:creationId xmlns:a16="http://schemas.microsoft.com/office/drawing/2014/main" id="{769F21C1-C706-4D12-9C5B-7BD7D985A742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>
            <a:extLst>
              <a:ext uri="{FF2B5EF4-FFF2-40B4-BE49-F238E27FC236}">
                <a16:creationId xmlns:a16="http://schemas.microsoft.com/office/drawing/2014/main" id="{41960386-2F13-44E7-9D6E-F803DD65F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D6848-3BFA-425E-9D5B-7A847DBC934B}" type="datetime1">
              <a:rPr lang="ru-RU"/>
              <a:pPr>
                <a:defRPr/>
              </a:pPr>
              <a:t>11.11.2020</a:t>
            </a:fld>
            <a:endParaRPr lang="ru-RU"/>
          </a:p>
        </p:txBody>
      </p:sp>
      <p:sp>
        <p:nvSpPr>
          <p:cNvPr id="9" name="Нижний колонтитул 5">
            <a:extLst>
              <a:ext uri="{FF2B5EF4-FFF2-40B4-BE49-F238E27FC236}">
                <a16:creationId xmlns:a16="http://schemas.microsoft.com/office/drawing/2014/main" id="{677396E7-0CF4-4245-89F8-895F0038C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>
            <a:extLst>
              <a:ext uri="{FF2B5EF4-FFF2-40B4-BE49-F238E27FC236}">
                <a16:creationId xmlns:a16="http://schemas.microsoft.com/office/drawing/2014/main" id="{624F9865-79E2-4B83-89F8-E05F11010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3F601E-6C5F-437D-BEE9-5156A46BC76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6263878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11">
            <a:extLst>
              <a:ext uri="{FF2B5EF4-FFF2-40B4-BE49-F238E27FC236}">
                <a16:creationId xmlns:a16="http://schemas.microsoft.com/office/drawing/2014/main" id="{9CCBCFFB-C2AD-4555-8DF8-2E28D71BC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0C289-09AB-4B69-A7E8-20CBB8BD6CE1}" type="datetime1">
              <a:rPr lang="ru-RU"/>
              <a:pPr>
                <a:defRPr/>
              </a:pPr>
              <a:t>11.11.2020</a:t>
            </a:fld>
            <a:endParaRPr lang="ru-RU"/>
          </a:p>
        </p:txBody>
      </p:sp>
      <p:sp>
        <p:nvSpPr>
          <p:cNvPr id="4" name="Нижний колонтитул 20">
            <a:extLst>
              <a:ext uri="{FF2B5EF4-FFF2-40B4-BE49-F238E27FC236}">
                <a16:creationId xmlns:a16="http://schemas.microsoft.com/office/drawing/2014/main" id="{BCE74E87-89AA-4C77-8757-CC702AD15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BA23A73-DA59-44FD-A7D2-7716D9E0A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altLang="ru-RU"/>
              <a:t>Эффективное управление временем и ресурсами.                                                                                            </a:t>
            </a:r>
            <a:fld id="{790B1CA3-2B43-4D1E-AA05-5663D578985A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78628305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>
            <a:extLst>
              <a:ext uri="{FF2B5EF4-FFF2-40B4-BE49-F238E27FC236}">
                <a16:creationId xmlns:a16="http://schemas.microsoft.com/office/drawing/2014/main" id="{0D209EC6-FE3F-49B1-B16F-379CB3311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886D1-B91F-427E-91E2-2DF9D7FA2197}" type="datetime1">
              <a:rPr lang="ru-RU"/>
              <a:pPr>
                <a:defRPr/>
              </a:pPr>
              <a:t>11.11.2020</a:t>
            </a:fld>
            <a:endParaRPr lang="ru-RU"/>
          </a:p>
        </p:txBody>
      </p:sp>
      <p:sp>
        <p:nvSpPr>
          <p:cNvPr id="3" name="Нижний колонтитул 23">
            <a:extLst>
              <a:ext uri="{FF2B5EF4-FFF2-40B4-BE49-F238E27FC236}">
                <a16:creationId xmlns:a16="http://schemas.microsoft.com/office/drawing/2014/main" id="{A5A20EE0-A8F8-44B5-BC55-02ED09084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>
            <a:extLst>
              <a:ext uri="{FF2B5EF4-FFF2-40B4-BE49-F238E27FC236}">
                <a16:creationId xmlns:a16="http://schemas.microsoft.com/office/drawing/2014/main" id="{DB96D8FE-3F11-47E6-A165-DB382E65A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A7C6A-AF7F-4221-A969-D85C8CAFB47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12880172"/>
      </p:ext>
    </p:extLst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>
            <a:extLst>
              <a:ext uri="{FF2B5EF4-FFF2-40B4-BE49-F238E27FC236}">
                <a16:creationId xmlns:a16="http://schemas.microsoft.com/office/drawing/2014/main" id="{37082253-0D36-4B99-86D3-B807141B4F11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24">
            <a:extLst>
              <a:ext uri="{FF2B5EF4-FFF2-40B4-BE49-F238E27FC236}">
                <a16:creationId xmlns:a16="http://schemas.microsoft.com/office/drawing/2014/main" id="{E046E1D9-C027-4761-A038-1077C64B4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FD3CE-5F4B-43F1-96DD-9570E6DA1503}" type="datetime1">
              <a:rPr lang="ru-RU"/>
              <a:pPr>
                <a:defRPr/>
              </a:pPr>
              <a:t>11.11.2020</a:t>
            </a:fld>
            <a:endParaRPr lang="ru-RU"/>
          </a:p>
        </p:txBody>
      </p:sp>
      <p:sp>
        <p:nvSpPr>
          <p:cNvPr id="7" name="Нижний колонтитул 28">
            <a:extLst>
              <a:ext uri="{FF2B5EF4-FFF2-40B4-BE49-F238E27FC236}">
                <a16:creationId xmlns:a16="http://schemas.microsoft.com/office/drawing/2014/main" id="{E7311FD3-0279-478E-9080-B02613EFC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>
            <a:extLst>
              <a:ext uri="{FF2B5EF4-FFF2-40B4-BE49-F238E27FC236}">
                <a16:creationId xmlns:a16="http://schemas.microsoft.com/office/drawing/2014/main" id="{F2CE13F7-5565-4713-9D59-9A8B8EE2E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4055B-7640-4393-8EDE-01C1F82AD8F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9007455"/>
      </p:ext>
    </p:extLst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6">
            <a:extLst>
              <a:ext uri="{FF2B5EF4-FFF2-40B4-BE49-F238E27FC236}">
                <a16:creationId xmlns:a16="http://schemas.microsoft.com/office/drawing/2014/main" id="{8EEA72A2-3F93-4283-BAC4-071F198A9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AE13A-D15A-4B64-81C6-E31E825F705D}" type="datetime1">
              <a:rPr lang="ru-RU"/>
              <a:pPr>
                <a:defRPr/>
              </a:pPr>
              <a:t>11.11.2020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93F41D32-74D7-4DC7-96D2-9B9D9FBC9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>
            <a:extLst>
              <a:ext uri="{FF2B5EF4-FFF2-40B4-BE49-F238E27FC236}">
                <a16:creationId xmlns:a16="http://schemas.microsoft.com/office/drawing/2014/main" id="{30F3760C-BB7B-475D-BCE3-3BFE69AFE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78F2E-8C5B-4BA5-B14B-7F9F4A47FA2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5430465"/>
      </p:ext>
    </p:extLst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0">
            <a:extLst>
              <a:ext uri="{FF2B5EF4-FFF2-40B4-BE49-F238E27FC236}">
                <a16:creationId xmlns:a16="http://schemas.microsoft.com/office/drawing/2014/main" id="{3F11DF95-6F61-4D43-8A79-045E07BC4D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39655-8D0C-40BD-8EC1-3F12B4374040}" type="datetime1">
              <a:rPr lang="ru-RU"/>
              <a:pPr>
                <a:defRPr/>
              </a:pPr>
              <a:t>11.11.2020</a:t>
            </a:fld>
            <a:endParaRPr lang="ru-RU"/>
          </a:p>
        </p:txBody>
      </p:sp>
      <p:sp>
        <p:nvSpPr>
          <p:cNvPr id="5" name="Нижний колонтитул 27">
            <a:extLst>
              <a:ext uri="{FF2B5EF4-FFF2-40B4-BE49-F238E27FC236}">
                <a16:creationId xmlns:a16="http://schemas.microsoft.com/office/drawing/2014/main" id="{ED573573-A67F-4D24-A09D-E0067CC43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>
            <a:extLst>
              <a:ext uri="{FF2B5EF4-FFF2-40B4-BE49-F238E27FC236}">
                <a16:creationId xmlns:a16="http://schemas.microsoft.com/office/drawing/2014/main" id="{820DD354-90B0-4082-A1AC-E9EA8D3D0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9502F-7D50-4C3D-B65C-EF809EC86C6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73742938"/>
      </p:ext>
    </p:extLst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827EED3-2CCB-4C2A-860C-7F03AFEDD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60718-8B8C-4415-84B0-9010B426DCD2}" type="datetime1">
              <a:rPr lang="ru-RU"/>
              <a:pPr>
                <a:defRPr/>
              </a:pPr>
              <a:t>11.11.2020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71F6BF9-3891-47FB-AC22-3CD9C5B7E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054729D-C648-4429-A968-17CC822E3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F4633-71D3-4339-A7F5-AD4E7CF87F1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72953384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3BC51-48CD-4653-BB47-5F4125556576}" type="datetime1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92E4F497-2BC8-431F-9C46-B54A5F0C9DF7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Текст 7">
            <a:extLst>
              <a:ext uri="{FF2B5EF4-FFF2-40B4-BE49-F238E27FC236}">
                <a16:creationId xmlns:a16="http://schemas.microsoft.com/office/drawing/2014/main" id="{2390EF15-3746-40B7-87EF-A2F5F2AA34D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1" name="Дата 10">
            <a:extLst>
              <a:ext uri="{FF2B5EF4-FFF2-40B4-BE49-F238E27FC236}">
                <a16:creationId xmlns:a16="http://schemas.microsoft.com/office/drawing/2014/main" id="{AF448923-E07F-417B-8918-0F2D6CB229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C6AC2E-055B-4CCD-A8DC-B18A0146A3D4}" type="datetime1">
              <a:rPr lang="ru-RU"/>
              <a:pPr>
                <a:defRPr/>
              </a:pPr>
              <a:t>11.11.2020</a:t>
            </a:fld>
            <a:endParaRPr lang="ru-RU"/>
          </a:p>
        </p:txBody>
      </p:sp>
      <p:sp>
        <p:nvSpPr>
          <p:cNvPr id="28" name="Нижний колонтитул 27">
            <a:extLst>
              <a:ext uri="{FF2B5EF4-FFF2-40B4-BE49-F238E27FC236}">
                <a16:creationId xmlns:a16="http://schemas.microsoft.com/office/drawing/2014/main" id="{92C391D1-7BBF-4347-81FA-7E18A62148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8895AB2-80EE-4414-91A3-8ABAC4FC04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477000"/>
            <a:ext cx="8523287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268EA8"/>
                </a:solidFill>
                <a:latin typeface="Franklin Gothic Book" panose="020B0503020102020204" pitchFamily="34" charset="0"/>
              </a:defRPr>
            </a:lvl1pPr>
          </a:lstStyle>
          <a:p>
            <a:pPr>
              <a:defRPr/>
            </a:pPr>
            <a:fld id="{D40CF75A-02EA-4E5E-B819-458649F3487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15EBDE9F-5710-48F6-B22A-BBA081A37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A996FB32-093A-43D3-9CB7-34CB4254B546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2FE6F7D4-0B5C-4AD8-9626-389D0262883F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6783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anose="05020102010507070707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4.emf"/><Relationship Id="rId4" Type="http://schemas.openxmlformats.org/officeDocument/2006/relationships/oleObject" Target="../embeddings/oleObject1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jpeg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2.bin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9.png"/><Relationship Id="rId2" Type="http://schemas.openxmlformats.org/officeDocument/2006/relationships/tags" Target="../tags/tag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8.png"/><Relationship Id="rId5" Type="http://schemas.openxmlformats.org/officeDocument/2006/relationships/image" Target="../media/image14.emf"/><Relationship Id="rId10" Type="http://schemas.openxmlformats.org/officeDocument/2006/relationships/image" Target="../media/image22.jpeg"/><Relationship Id="rId4" Type="http://schemas.openxmlformats.org/officeDocument/2006/relationships/oleObject" Target="../embeddings/oleObject3.bin"/><Relationship Id="rId9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3.png"/><Relationship Id="rId12" Type="http://schemas.openxmlformats.org/officeDocument/2006/relationships/image" Target="../media/image26.jpeg"/><Relationship Id="rId2" Type="http://schemas.openxmlformats.org/officeDocument/2006/relationships/tags" Target="../tags/tag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2.jpeg"/><Relationship Id="rId11" Type="http://schemas.openxmlformats.org/officeDocument/2006/relationships/image" Target="../media/image25.jpeg"/><Relationship Id="rId5" Type="http://schemas.openxmlformats.org/officeDocument/2006/relationships/image" Target="../media/image14.emf"/><Relationship Id="rId10" Type="http://schemas.microsoft.com/office/2007/relationships/hdphoto" Target="../media/hdphoto2.wdp"/><Relationship Id="rId4" Type="http://schemas.openxmlformats.org/officeDocument/2006/relationships/oleObject" Target="../embeddings/oleObject4.bin"/><Relationship Id="rId9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8.png"/><Relationship Id="rId5" Type="http://schemas.openxmlformats.org/officeDocument/2006/relationships/oleObject" Target="../embeddings/oleObject6.bin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244475" y="404664"/>
            <a:ext cx="8648700" cy="439738"/>
          </a:xfrm>
        </p:spPr>
        <p:txBody>
          <a:bodyPr>
            <a:noAutofit/>
          </a:bodyPr>
          <a:lstStyle/>
          <a:p>
            <a:r>
              <a:rPr lang="ru-RU" sz="3600" dirty="0"/>
              <a:t>Паспорт проекта  «</a:t>
            </a:r>
            <a:r>
              <a:rPr lang="ru-RU" sz="3600" i="1" dirty="0"/>
              <a:t>Название проекта</a:t>
            </a:r>
            <a:r>
              <a:rPr lang="ru-RU" sz="3600" dirty="0"/>
              <a:t>»</a:t>
            </a:r>
          </a:p>
        </p:txBody>
      </p:sp>
      <p:sp>
        <p:nvSpPr>
          <p:cNvPr id="5" name="Прямоугольник 4">
            <a:extLst/>
          </p:cNvPr>
          <p:cNvSpPr/>
          <p:nvPr/>
        </p:nvSpPr>
        <p:spPr>
          <a:xfrm>
            <a:off x="233363" y="1281113"/>
            <a:ext cx="8636000" cy="133508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Прямоугольник 5">
            <a:extLst/>
          </p:cNvPr>
          <p:cNvSpPr/>
          <p:nvPr/>
        </p:nvSpPr>
        <p:spPr>
          <a:xfrm>
            <a:off x="233363" y="2697162"/>
            <a:ext cx="8636000" cy="202465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7" name="TextBox 6">
            <a:extLst/>
          </p:cNvPr>
          <p:cNvSpPr txBox="1"/>
          <p:nvPr/>
        </p:nvSpPr>
        <p:spPr>
          <a:xfrm>
            <a:off x="260350" y="1309688"/>
            <a:ext cx="1941513" cy="3079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accent2"/>
                </a:solidFill>
                <a:latin typeface="+mn-lt"/>
              </a:rPr>
              <a:t>Общая информация </a:t>
            </a:r>
          </a:p>
        </p:txBody>
      </p:sp>
      <p:sp>
        <p:nvSpPr>
          <p:cNvPr id="8" name="Прямоугольник 7">
            <a:extLst/>
          </p:cNvPr>
          <p:cNvSpPr/>
          <p:nvPr/>
        </p:nvSpPr>
        <p:spPr>
          <a:xfrm>
            <a:off x="247650" y="4746625"/>
            <a:ext cx="8621713" cy="97980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9" name="TextBox 8">
            <a:extLst/>
          </p:cNvPr>
          <p:cNvSpPr txBox="1"/>
          <p:nvPr/>
        </p:nvSpPr>
        <p:spPr>
          <a:xfrm>
            <a:off x="255588" y="2714625"/>
            <a:ext cx="2580130" cy="3077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accent2"/>
                </a:solidFill>
              </a:rPr>
              <a:t>Обоснование выбора процесса</a:t>
            </a:r>
            <a:endParaRPr lang="ru-RU" sz="14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0" name="TextBox 9">
            <a:extLst/>
          </p:cNvPr>
          <p:cNvSpPr txBox="1"/>
          <p:nvPr/>
        </p:nvSpPr>
        <p:spPr>
          <a:xfrm>
            <a:off x="255588" y="4760913"/>
            <a:ext cx="1320800" cy="3079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accent2"/>
                </a:solidFill>
                <a:latin typeface="+mn-lt"/>
              </a:rPr>
              <a:t>Цели проекта</a:t>
            </a:r>
          </a:p>
        </p:txBody>
      </p:sp>
      <p:sp>
        <p:nvSpPr>
          <p:cNvPr id="11" name="TextBox 12"/>
          <p:cNvSpPr txBox="1">
            <a:spLocks noChangeArrowheads="1"/>
          </p:cNvSpPr>
          <p:nvPr/>
        </p:nvSpPr>
        <p:spPr bwMode="auto">
          <a:xfrm>
            <a:off x="2187029" y="1282700"/>
            <a:ext cx="512127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dirty="0">
                <a:solidFill>
                  <a:srgbClr val="002060"/>
                </a:solidFill>
              </a:rPr>
              <a:t>Наименование органа местного  самоуправления:</a:t>
            </a:r>
          </a:p>
          <a:p>
            <a:r>
              <a:rPr lang="ru-RU" sz="1200" dirty="0">
                <a:solidFill>
                  <a:srgbClr val="002060"/>
                </a:solidFill>
              </a:rPr>
              <a:t>Наименование отдела :</a:t>
            </a:r>
          </a:p>
          <a:p>
            <a:r>
              <a:rPr lang="ru-RU" sz="1200" dirty="0">
                <a:solidFill>
                  <a:srgbClr val="002060"/>
                </a:solidFill>
              </a:rPr>
              <a:t>Границы процесса: (</a:t>
            </a:r>
            <a:r>
              <a:rPr lang="ru-RU" sz="1200" i="1" dirty="0">
                <a:solidFill>
                  <a:srgbClr val="002060"/>
                </a:solidFill>
              </a:rPr>
              <a:t>первый и последний шаг карты текущего </a:t>
            </a:r>
          </a:p>
          <a:p>
            <a:r>
              <a:rPr lang="ru-RU" sz="1200" i="1" dirty="0">
                <a:solidFill>
                  <a:srgbClr val="002060"/>
                </a:solidFill>
              </a:rPr>
              <a:t>состояния)</a:t>
            </a:r>
            <a:endParaRPr lang="ru-RU" sz="1200" dirty="0">
              <a:solidFill>
                <a:srgbClr val="002060"/>
              </a:solidFill>
            </a:endParaRPr>
          </a:p>
          <a:p>
            <a:r>
              <a:rPr lang="ru-RU" sz="1200" dirty="0">
                <a:solidFill>
                  <a:srgbClr val="002060"/>
                </a:solidFill>
              </a:rPr>
              <a:t>Дата начала  проекта:</a:t>
            </a:r>
          </a:p>
          <a:p>
            <a:r>
              <a:rPr lang="ru-RU" sz="1200" dirty="0">
                <a:solidFill>
                  <a:srgbClr val="002060"/>
                </a:solidFill>
              </a:rPr>
              <a:t>Дата окончания проекта:</a:t>
            </a:r>
          </a:p>
        </p:txBody>
      </p:sp>
      <p:sp>
        <p:nvSpPr>
          <p:cNvPr id="12" name="TextBox 13"/>
          <p:cNvSpPr txBox="1">
            <a:spLocks noChangeArrowheads="1"/>
          </p:cNvSpPr>
          <p:nvPr/>
        </p:nvSpPr>
        <p:spPr bwMode="auto">
          <a:xfrm>
            <a:off x="463550" y="2980690"/>
            <a:ext cx="8315325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9250" indent="-349250">
              <a:buFont typeface="Arial" charset="0"/>
              <a:buAutoNum type="arabicPeriod"/>
            </a:pPr>
            <a:r>
              <a:rPr lang="ru-RU" sz="1400" dirty="0">
                <a:solidFill>
                  <a:srgbClr val="002060"/>
                </a:solidFill>
              </a:rPr>
              <a:t>- периодичность повторения процесса;	</a:t>
            </a:r>
          </a:p>
          <a:p>
            <a:pPr marL="349250" indent="-349250">
              <a:buFont typeface="Arial" charset="0"/>
              <a:buAutoNum type="arabicPeriod"/>
            </a:pPr>
            <a:r>
              <a:rPr lang="ru-RU" sz="1400" dirty="0">
                <a:solidFill>
                  <a:srgbClr val="002060"/>
                </a:solidFill>
              </a:rPr>
              <a:t>- количество участников процесса;</a:t>
            </a:r>
          </a:p>
          <a:p>
            <a:pPr marL="349250" indent="-349250">
              <a:buFont typeface="Arial" charset="0"/>
              <a:buAutoNum type="arabicPeriod"/>
            </a:pPr>
            <a:r>
              <a:rPr lang="ru-RU" sz="1400" dirty="0">
                <a:solidFill>
                  <a:srgbClr val="002060"/>
                </a:solidFill>
              </a:rPr>
              <a:t>- количество обрабатываемых в процессе документов;</a:t>
            </a:r>
          </a:p>
          <a:p>
            <a:pPr marL="349250" indent="-349250">
              <a:buFont typeface="Arial" charset="0"/>
              <a:buAutoNum type="arabicPeriod"/>
            </a:pPr>
            <a:r>
              <a:rPr lang="ru-RU" sz="1400" dirty="0">
                <a:solidFill>
                  <a:srgbClr val="002060"/>
                </a:solidFill>
              </a:rPr>
              <a:t>- наличие нарушения сроков;</a:t>
            </a:r>
          </a:p>
          <a:p>
            <a:pPr marL="349250" indent="-349250">
              <a:buFont typeface="Arial" charset="0"/>
              <a:buAutoNum type="arabicPeriod"/>
            </a:pPr>
            <a:r>
              <a:rPr lang="ru-RU" sz="1400" dirty="0">
                <a:solidFill>
                  <a:srgbClr val="002060"/>
                </a:solidFill>
              </a:rPr>
              <a:t>- наличие ошибок, возвратов на доработку документов;</a:t>
            </a:r>
          </a:p>
          <a:p>
            <a:pPr marL="349250" indent="-349250">
              <a:buFont typeface="Arial" charset="0"/>
              <a:buAutoNum type="arabicPeriod"/>
            </a:pPr>
            <a:r>
              <a:rPr lang="ru-RU" sz="1400" dirty="0">
                <a:solidFill>
                  <a:srgbClr val="002060"/>
                </a:solidFill>
              </a:rPr>
              <a:t>- необходимость повторного, дополнительного запроса информации;</a:t>
            </a:r>
          </a:p>
          <a:p>
            <a:pPr marL="349250" indent="-349250">
              <a:buFont typeface="Arial" charset="0"/>
              <a:buAutoNum type="arabicPeriod"/>
            </a:pPr>
            <a:r>
              <a:rPr lang="ru-RU" sz="1400" dirty="0">
                <a:solidFill>
                  <a:srgbClr val="002060"/>
                </a:solidFill>
              </a:rPr>
              <a:t>- иные причины, характеризующие процесс;</a:t>
            </a:r>
          </a:p>
          <a:p>
            <a:pPr marL="349250" indent="-349250">
              <a:buFont typeface="Arial" charset="0"/>
              <a:buAutoNum type="arabicPeriod"/>
            </a:pPr>
            <a:r>
              <a:rPr lang="ru-RU" sz="1400" dirty="0">
                <a:solidFill>
                  <a:srgbClr val="002060"/>
                </a:solidFill>
              </a:rPr>
              <a:t>-удовлетворенность потребителей до начала реализации проекта</a:t>
            </a:r>
          </a:p>
          <a:p>
            <a:pPr marL="349250" indent="-349250">
              <a:buFont typeface="Arial" charset="0"/>
              <a:buAutoNum type="arabicPeriod"/>
            </a:pPr>
            <a:endParaRPr lang="ru-RU" sz="1400" dirty="0">
              <a:solidFill>
                <a:srgbClr val="002060"/>
              </a:solidFill>
            </a:endParaRPr>
          </a:p>
          <a:p>
            <a:pPr marL="349250" indent="-349250">
              <a:buFont typeface="Arial" charset="0"/>
              <a:buAutoNum type="arabicPeriod"/>
            </a:pP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6100" y="4797152"/>
            <a:ext cx="8323263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2060"/>
                </a:solidFill>
                <a:latin typeface="+mn-lt"/>
              </a:rPr>
              <a:t>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rgbClr val="002060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6" name="Прямоугольник 15">
            <a:extLst/>
          </p:cNvPr>
          <p:cNvSpPr/>
          <p:nvPr/>
        </p:nvSpPr>
        <p:spPr>
          <a:xfrm>
            <a:off x="232307" y="5784890"/>
            <a:ext cx="8621713" cy="107310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7" name="TextBox 16">
            <a:extLst/>
          </p:cNvPr>
          <p:cNvSpPr txBox="1"/>
          <p:nvPr/>
        </p:nvSpPr>
        <p:spPr>
          <a:xfrm>
            <a:off x="244475" y="5802090"/>
            <a:ext cx="1519968" cy="3077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accent2"/>
                </a:solidFill>
                <a:latin typeface="+mn-lt"/>
              </a:rPr>
              <a:t>Эффекты проекта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44475" y="5820024"/>
            <a:ext cx="8323263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2060"/>
                </a:solidFill>
                <a:latin typeface="+mn-lt"/>
              </a:rPr>
              <a:t>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2060"/>
                </a:solidFill>
              </a:rPr>
              <a:t>1. Эффект для населения.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2060"/>
                </a:solidFill>
              </a:rPr>
              <a:t>2. Экономический эффект.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2060"/>
                </a:solidFill>
              </a:rPr>
              <a:t>3. Удовлетворенность потребителей по итогам реализации проекта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60350" y="1617663"/>
            <a:ext cx="1870075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/>
              <a:t>Фотография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6983945" y="1350542"/>
            <a:ext cx="1870075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/>
              <a:t>Фотография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fld id="{B19B0651-EE4F-4900-A07F-96A6BFA9D0F0}" type="slidenum">
              <a:rPr lang="ru-RU" sz="1400" smtClean="0"/>
              <a:t>1</a:t>
            </a:fld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901842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244475" y="260649"/>
            <a:ext cx="8648700" cy="792087"/>
          </a:xfrm>
        </p:spPr>
        <p:txBody>
          <a:bodyPr>
            <a:noAutofit/>
          </a:bodyPr>
          <a:lstStyle/>
          <a:p>
            <a:r>
              <a:rPr lang="ru-RU" sz="1800" dirty="0"/>
              <a:t>Паспорт проекта  «</a:t>
            </a:r>
            <a:r>
              <a:rPr lang="ru-RU" sz="1800" i="1" dirty="0"/>
              <a:t>Оптимизация процесса осуществления контроля за подготовкой и представлением в установленные сроки информации на имя Губернатора области об исполнении поручений</a:t>
            </a:r>
            <a:r>
              <a:rPr lang="ru-RU" sz="1800" dirty="0"/>
              <a:t>»</a:t>
            </a:r>
          </a:p>
        </p:txBody>
      </p:sp>
      <p:sp>
        <p:nvSpPr>
          <p:cNvPr id="5" name="Прямоугольник 4">
            <a:extLst/>
          </p:cNvPr>
          <p:cNvSpPr/>
          <p:nvPr/>
        </p:nvSpPr>
        <p:spPr>
          <a:xfrm>
            <a:off x="233363" y="1281113"/>
            <a:ext cx="8620658" cy="1531371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Прямоугольник 5">
            <a:extLst/>
          </p:cNvPr>
          <p:cNvSpPr/>
          <p:nvPr/>
        </p:nvSpPr>
        <p:spPr>
          <a:xfrm>
            <a:off x="245473" y="2888709"/>
            <a:ext cx="8608547" cy="1560563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7" name="TextBox 6">
            <a:extLst/>
          </p:cNvPr>
          <p:cNvSpPr txBox="1"/>
          <p:nvPr/>
        </p:nvSpPr>
        <p:spPr>
          <a:xfrm>
            <a:off x="260350" y="1309688"/>
            <a:ext cx="1941513" cy="3079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accent2"/>
                </a:solidFill>
                <a:latin typeface="+mn-lt"/>
              </a:rPr>
              <a:t>Общая информация </a:t>
            </a:r>
          </a:p>
        </p:txBody>
      </p:sp>
      <p:sp>
        <p:nvSpPr>
          <p:cNvPr id="8" name="Прямоугольник 7">
            <a:extLst/>
          </p:cNvPr>
          <p:cNvSpPr/>
          <p:nvPr/>
        </p:nvSpPr>
        <p:spPr>
          <a:xfrm>
            <a:off x="254000" y="4462390"/>
            <a:ext cx="8600020" cy="954107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9" name="TextBox 8">
            <a:extLst/>
          </p:cNvPr>
          <p:cNvSpPr txBox="1"/>
          <p:nvPr/>
        </p:nvSpPr>
        <p:spPr>
          <a:xfrm>
            <a:off x="323528" y="2894625"/>
            <a:ext cx="2575368" cy="3077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accent2"/>
                </a:solidFill>
              </a:rPr>
              <a:t>Обоснование выбора процесса</a:t>
            </a:r>
          </a:p>
        </p:txBody>
      </p:sp>
      <p:sp>
        <p:nvSpPr>
          <p:cNvPr id="10" name="TextBox 9">
            <a:extLst/>
          </p:cNvPr>
          <p:cNvSpPr txBox="1"/>
          <p:nvPr/>
        </p:nvSpPr>
        <p:spPr>
          <a:xfrm>
            <a:off x="312444" y="4462390"/>
            <a:ext cx="1524730" cy="3077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accent2"/>
                </a:solidFill>
                <a:latin typeface="+mn-lt"/>
              </a:rPr>
              <a:t>Цели проекта</a:t>
            </a:r>
          </a:p>
        </p:txBody>
      </p:sp>
      <p:sp>
        <p:nvSpPr>
          <p:cNvPr id="11" name="TextBox 12"/>
          <p:cNvSpPr txBox="1">
            <a:spLocks noChangeArrowheads="1"/>
          </p:cNvSpPr>
          <p:nvPr/>
        </p:nvSpPr>
        <p:spPr bwMode="auto">
          <a:xfrm>
            <a:off x="2187029" y="1282700"/>
            <a:ext cx="4689227" cy="156966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002060"/>
                </a:solidFill>
              </a:rPr>
              <a:t>Наименование органа власти: Департамент агропромышленного комплекса  и воспроизводства окружающей среды области</a:t>
            </a:r>
          </a:p>
          <a:p>
            <a:r>
              <a:rPr lang="ru-RU" sz="1200" dirty="0">
                <a:solidFill>
                  <a:srgbClr val="002060"/>
                </a:solidFill>
              </a:rPr>
              <a:t>Наименование отдела : Отдел организационной работы и </a:t>
            </a:r>
          </a:p>
          <a:p>
            <a:r>
              <a:rPr lang="ru-RU" sz="1200" dirty="0">
                <a:solidFill>
                  <a:srgbClr val="002060"/>
                </a:solidFill>
              </a:rPr>
              <a:t>взаимодействия со СМИ</a:t>
            </a:r>
          </a:p>
          <a:p>
            <a:r>
              <a:rPr lang="ru-RU" sz="1200" dirty="0">
                <a:solidFill>
                  <a:srgbClr val="002060"/>
                </a:solidFill>
              </a:rPr>
              <a:t>Границы процесса: от подготовки инициативной заявки до перехода проекта в стадию реализации</a:t>
            </a:r>
          </a:p>
          <a:p>
            <a:r>
              <a:rPr lang="ru-RU" sz="1200" dirty="0">
                <a:solidFill>
                  <a:srgbClr val="002060"/>
                </a:solidFill>
              </a:rPr>
              <a:t>Дата начала  проекта: 01.09.2018</a:t>
            </a:r>
          </a:p>
          <a:p>
            <a:r>
              <a:rPr lang="ru-RU" sz="1200" dirty="0">
                <a:solidFill>
                  <a:srgbClr val="002060"/>
                </a:solidFill>
              </a:rPr>
              <a:t>Дата окончания проекта: 28.01.2019</a:t>
            </a:r>
          </a:p>
        </p:txBody>
      </p:sp>
      <p:sp>
        <p:nvSpPr>
          <p:cNvPr id="12" name="TextBox 13"/>
          <p:cNvSpPr txBox="1">
            <a:spLocks noChangeArrowheads="1"/>
          </p:cNvSpPr>
          <p:nvPr/>
        </p:nvSpPr>
        <p:spPr bwMode="auto">
          <a:xfrm>
            <a:off x="264052" y="3120261"/>
            <a:ext cx="8622364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ru-RU" sz="1300" dirty="0">
                <a:solidFill>
                  <a:srgbClr val="002060"/>
                </a:solidFill>
              </a:rPr>
              <a:t>От функционирования данного процесса зависят прочие процессы, протекающие в департаменте.</a:t>
            </a:r>
          </a:p>
          <a:p>
            <a:pPr marL="342900" indent="-342900" algn="just">
              <a:buAutoNum type="arabicPeriod"/>
            </a:pPr>
            <a:r>
              <a:rPr lang="ru-RU" sz="1300" dirty="0">
                <a:solidFill>
                  <a:srgbClr val="002060"/>
                </a:solidFill>
              </a:rPr>
              <a:t>Процесс является особо значимым в рамках работа отдела, требующий значительных трудовых затрат, ввиду большого количества поступающих поручений Губернатора области в департамент (за 2017 год около </a:t>
            </a:r>
            <a:br>
              <a:rPr lang="ru-RU" sz="1300" dirty="0">
                <a:solidFill>
                  <a:srgbClr val="002060"/>
                </a:solidFill>
              </a:rPr>
            </a:br>
            <a:r>
              <a:rPr lang="ru-RU" sz="1300" dirty="0">
                <a:solidFill>
                  <a:srgbClr val="002060"/>
                </a:solidFill>
              </a:rPr>
              <a:t>360 поручений Губернатора области).</a:t>
            </a:r>
          </a:p>
          <a:p>
            <a:pPr marL="342900" indent="-342900" algn="just">
              <a:buAutoNum type="arabicPeriod"/>
            </a:pPr>
            <a:r>
              <a:rPr lang="ru-RU" sz="1300" dirty="0">
                <a:solidFill>
                  <a:srgbClr val="002060"/>
                </a:solidFill>
              </a:rPr>
              <a:t>За год направляется в адрес Губернатора области и в иные органы исполнительной власти области более </a:t>
            </a:r>
            <a:br>
              <a:rPr lang="ru-RU" sz="1300" dirty="0">
                <a:solidFill>
                  <a:srgbClr val="002060"/>
                </a:solidFill>
              </a:rPr>
            </a:br>
            <a:r>
              <a:rPr lang="ru-RU" sz="1300" dirty="0">
                <a:solidFill>
                  <a:srgbClr val="002060"/>
                </a:solidFill>
              </a:rPr>
              <a:t>1000 писем в части исполнения и о ходе исполнения поручений Губернатора области.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4052" y="4462390"/>
            <a:ext cx="8267986" cy="95410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solidFill>
                <a:srgbClr val="002060"/>
              </a:solidFill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2060"/>
                </a:solidFill>
              </a:rPr>
              <a:t>1. Сократить время протекания процесса осуществления контроля за подготовкой и представлением в установленные сроки информации на имя Губернатора области об исполнении поручений не менее чем на 17% (текущее время протекания процесса 47,8 дней) к концу января 2019 года</a:t>
            </a:r>
          </a:p>
        </p:txBody>
      </p:sp>
      <p:sp>
        <p:nvSpPr>
          <p:cNvPr id="16" name="Прямоугольник 15">
            <a:extLst/>
          </p:cNvPr>
          <p:cNvSpPr/>
          <p:nvPr/>
        </p:nvSpPr>
        <p:spPr>
          <a:xfrm>
            <a:off x="206513" y="5574094"/>
            <a:ext cx="8647507" cy="1023258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7" name="TextBox 16">
            <a:extLst/>
          </p:cNvPr>
          <p:cNvSpPr txBox="1"/>
          <p:nvPr/>
        </p:nvSpPr>
        <p:spPr>
          <a:xfrm>
            <a:off x="215343" y="5623970"/>
            <a:ext cx="1519968" cy="3077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accent2"/>
                </a:solidFill>
                <a:latin typeface="+mn-lt"/>
              </a:rPr>
              <a:t>Эффекты проекта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15343" y="5574094"/>
            <a:ext cx="8612884" cy="98488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2060"/>
                </a:solidFill>
              </a:rPr>
              <a:t>      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2060"/>
                </a:solidFill>
              </a:rPr>
              <a:t>1. Эффект для населения.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2060"/>
                </a:solidFill>
              </a:rPr>
              <a:t>2. Экономический эффект.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2060"/>
                </a:solidFill>
              </a:rPr>
              <a:t>3. Удовлетворенность потребителей по итогам реализации проекта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98009" y="1668809"/>
            <a:ext cx="1409696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/>
              <a:t>Фотография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7158401" y="1494141"/>
            <a:ext cx="1373637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/>
              <a:t>Фотография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fld id="{B19B0651-EE4F-4900-A07F-96A6BFA9D0F0}" type="slidenum">
              <a:rPr lang="ru-RU" sz="1400" b="1" smtClean="0">
                <a:solidFill>
                  <a:schemeClr val="tx1"/>
                </a:solidFill>
              </a:rPr>
              <a:t>2</a:t>
            </a:fld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20" name="TextBox 19">
            <a:extLst/>
          </p:cNvPr>
          <p:cNvSpPr txBox="1"/>
          <p:nvPr/>
        </p:nvSpPr>
        <p:spPr>
          <a:xfrm>
            <a:off x="283415" y="4464923"/>
            <a:ext cx="1451896" cy="3077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accent2"/>
                </a:solidFill>
              </a:rPr>
              <a:t>Цель проекта</a:t>
            </a:r>
          </a:p>
        </p:txBody>
      </p:sp>
      <p:pic>
        <p:nvPicPr>
          <p:cNvPr id="14342" name="Picture 6" descr="D:\Выскребенцев\загрузки\IMG_20190410_10521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54" t="8335" r="20209" b="5185"/>
          <a:stretch/>
        </p:blipFill>
        <p:spPr bwMode="auto">
          <a:xfrm>
            <a:off x="498009" y="1608352"/>
            <a:ext cx="1466193" cy="1129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7" descr="D:\Выскребенцев\загрузки\IMG_20190410_10491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77" b="27343"/>
          <a:stretch/>
        </p:blipFill>
        <p:spPr bwMode="auto">
          <a:xfrm>
            <a:off x="7197331" y="1525153"/>
            <a:ext cx="1334707" cy="118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7979493" y="-27384"/>
            <a:ext cx="1057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ПРИМЕР</a:t>
            </a:r>
          </a:p>
        </p:txBody>
      </p:sp>
    </p:spTree>
    <p:extLst>
      <p:ext uri="{BB962C8B-B14F-4D97-AF65-F5344CB8AC3E}">
        <p14:creationId xmlns:p14="http://schemas.microsoft.com/office/powerpoint/2010/main" val="1603309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Прямоугольник 33">
            <a:extLst/>
          </p:cNvPr>
          <p:cNvSpPr/>
          <p:nvPr/>
        </p:nvSpPr>
        <p:spPr>
          <a:xfrm>
            <a:off x="233363" y="3600450"/>
            <a:ext cx="8621712" cy="24638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Прямоугольник 5">
            <a:extLst/>
          </p:cNvPr>
          <p:cNvSpPr/>
          <p:nvPr/>
        </p:nvSpPr>
        <p:spPr>
          <a:xfrm>
            <a:off x="241300" y="1273175"/>
            <a:ext cx="8637588" cy="21367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2" name="TextBox 31">
            <a:extLst/>
          </p:cNvPr>
          <p:cNvSpPr txBox="1"/>
          <p:nvPr/>
        </p:nvSpPr>
        <p:spPr>
          <a:xfrm>
            <a:off x="317500" y="1306513"/>
            <a:ext cx="1644650" cy="5222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accent2"/>
                </a:solidFill>
                <a:latin typeface="+mn-lt"/>
              </a:rPr>
              <a:t>Руководство проектом</a:t>
            </a:r>
          </a:p>
        </p:txBody>
      </p:sp>
      <p:sp>
        <p:nvSpPr>
          <p:cNvPr id="39" name="TextBox 38">
            <a:extLst/>
          </p:cNvPr>
          <p:cNvSpPr txBox="1"/>
          <p:nvPr/>
        </p:nvSpPr>
        <p:spPr>
          <a:xfrm>
            <a:off x="315913" y="3630613"/>
            <a:ext cx="2189162" cy="3079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accent2"/>
                </a:solidFill>
                <a:latin typeface="+mn-lt"/>
              </a:rPr>
              <a:t>Рабочая группа проекта</a:t>
            </a:r>
          </a:p>
        </p:txBody>
      </p:sp>
      <p:sp>
        <p:nvSpPr>
          <p:cNvPr id="68616" name="Заголовок 2"/>
          <p:cNvSpPr>
            <a:spLocks noGrp="1"/>
          </p:cNvSpPr>
          <p:nvPr>
            <p:ph type="title"/>
          </p:nvPr>
        </p:nvSpPr>
        <p:spPr>
          <a:xfrm>
            <a:off x="244475" y="332656"/>
            <a:ext cx="8648700" cy="439738"/>
          </a:xfrm>
        </p:spPr>
        <p:txBody>
          <a:bodyPr>
            <a:normAutofit fontScale="90000"/>
          </a:bodyPr>
          <a:lstStyle/>
          <a:p>
            <a:r>
              <a:rPr lang="ru-RU" dirty="0"/>
              <a:t>Команда проекта </a:t>
            </a:r>
          </a:p>
        </p:txBody>
      </p:sp>
      <p:sp>
        <p:nvSpPr>
          <p:cNvPr id="19" name="Rectangle 53"/>
          <p:cNvSpPr txBox="1">
            <a:spLocks noChangeArrowheads="1"/>
          </p:cNvSpPr>
          <p:nvPr/>
        </p:nvSpPr>
        <p:spPr bwMode="auto">
          <a:xfrm>
            <a:off x="2101800" y="3074988"/>
            <a:ext cx="1462088" cy="153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93675" indent="-19208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57200" indent="-26193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614363" indent="-1555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749300" indent="-1301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2065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6637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1209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5781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rgbClr val="002960"/>
              </a:buClr>
              <a:defRPr/>
            </a:pPr>
            <a:r>
              <a:rPr lang="ru-RU" altLang="ru-RU" sz="1000" b="1" kern="0" dirty="0">
                <a:solidFill>
                  <a:srgbClr val="00295C"/>
                </a:solidFill>
              </a:rPr>
              <a:t>ФИО, должность</a:t>
            </a:r>
            <a:endParaRPr lang="ru-RU" altLang="ru-RU" sz="1000" kern="0" dirty="0">
              <a:solidFill>
                <a:srgbClr val="00295C"/>
              </a:solidFill>
            </a:endParaRPr>
          </a:p>
        </p:txBody>
      </p:sp>
      <p:sp>
        <p:nvSpPr>
          <p:cNvPr id="20" name="Rectangle 165"/>
          <p:cNvSpPr txBox="1">
            <a:spLocks noChangeArrowheads="1"/>
          </p:cNvSpPr>
          <p:nvPr/>
        </p:nvSpPr>
        <p:spPr bwMode="auto">
          <a:xfrm>
            <a:off x="1885950" y="1381125"/>
            <a:ext cx="1538288" cy="1539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 marL="342900" indent="-342900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93675" indent="-19208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57200" indent="-26193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614363" indent="-1555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749300" indent="-1301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2065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6637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1209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5781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587" lvl="1" indent="0" algn="ctr">
              <a:buClr>
                <a:srgbClr val="002960"/>
              </a:buClr>
              <a:buSzPct val="125000"/>
              <a:defRPr/>
            </a:pPr>
            <a:r>
              <a:rPr lang="ru-RU" altLang="ru-RU" sz="1000" kern="0" dirty="0">
                <a:solidFill>
                  <a:srgbClr val="00295C"/>
                </a:solidFill>
              </a:rPr>
              <a:t>Заказчик проекта</a:t>
            </a:r>
            <a:endParaRPr lang="en-US" altLang="ru-RU" sz="1000" kern="0" dirty="0">
              <a:solidFill>
                <a:srgbClr val="00295C"/>
              </a:solidFill>
            </a:endParaRPr>
          </a:p>
        </p:txBody>
      </p:sp>
      <p:sp>
        <p:nvSpPr>
          <p:cNvPr id="21" name="Rectangle 53"/>
          <p:cNvSpPr txBox="1">
            <a:spLocks noChangeArrowheads="1"/>
          </p:cNvSpPr>
          <p:nvPr/>
        </p:nvSpPr>
        <p:spPr bwMode="auto">
          <a:xfrm>
            <a:off x="3938190" y="3076575"/>
            <a:ext cx="1785938" cy="153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93675" indent="-19208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57200" indent="-26193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614363" indent="-1555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749300" indent="-1301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2065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6637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1209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5781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rgbClr val="002960"/>
              </a:buClr>
              <a:defRPr/>
            </a:pPr>
            <a:r>
              <a:rPr lang="ru-RU" altLang="ru-RU" sz="1000" b="1" kern="0" dirty="0">
                <a:solidFill>
                  <a:srgbClr val="00295C"/>
                </a:solidFill>
              </a:rPr>
              <a:t>ФИО, должность</a:t>
            </a:r>
          </a:p>
        </p:txBody>
      </p:sp>
      <p:sp>
        <p:nvSpPr>
          <p:cNvPr id="22" name="Rectangle 165"/>
          <p:cNvSpPr txBox="1">
            <a:spLocks noChangeArrowheads="1"/>
          </p:cNvSpPr>
          <p:nvPr/>
        </p:nvSpPr>
        <p:spPr bwMode="auto">
          <a:xfrm>
            <a:off x="3178175" y="1403350"/>
            <a:ext cx="2155825" cy="1539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 marL="342900" indent="-342900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93675" indent="-19208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57200" indent="-26193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614363" indent="-1555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749300" indent="-1301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2065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6637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1209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5781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619125" lvl="4" indent="0">
              <a:buClr>
                <a:srgbClr val="002960"/>
              </a:buClr>
              <a:buSzPct val="89000"/>
              <a:defRPr/>
            </a:pPr>
            <a:r>
              <a:rPr lang="ru-RU" altLang="ru-RU" sz="1000" kern="0" dirty="0">
                <a:solidFill>
                  <a:srgbClr val="00295C"/>
                </a:solidFill>
              </a:rPr>
              <a:t>Руководитель проекта</a:t>
            </a:r>
            <a:endParaRPr lang="en-US" altLang="ru-RU" sz="1000" kern="0" dirty="0">
              <a:solidFill>
                <a:srgbClr val="00295C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17500" y="1940639"/>
            <a:ext cx="1568450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ru-RU" dirty="0"/>
          </a:p>
          <a:p>
            <a:pPr algn="ctr"/>
            <a:r>
              <a:rPr lang="ru-RU" dirty="0"/>
              <a:t>Логотип организации</a:t>
            </a:r>
          </a:p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01800" y="1585913"/>
            <a:ext cx="1076375" cy="14525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ФОТО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862388" y="1567656"/>
            <a:ext cx="1285676" cy="14708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ФОТО</a:t>
            </a:r>
          </a:p>
        </p:txBody>
      </p:sp>
      <p:sp>
        <p:nvSpPr>
          <p:cNvPr id="36" name="Rectangle 53"/>
          <p:cNvSpPr txBox="1">
            <a:spLocks noChangeArrowheads="1"/>
          </p:cNvSpPr>
          <p:nvPr/>
        </p:nvSpPr>
        <p:spPr bwMode="auto">
          <a:xfrm>
            <a:off x="467544" y="5579368"/>
            <a:ext cx="1462088" cy="153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93675" indent="-19208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57200" indent="-26193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614363" indent="-1555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749300" indent="-1301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2065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6637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1209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5781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rgbClr val="002960"/>
              </a:buClr>
              <a:defRPr/>
            </a:pPr>
            <a:r>
              <a:rPr lang="ru-RU" altLang="ru-RU" sz="1000" b="1" kern="0" dirty="0">
                <a:solidFill>
                  <a:srgbClr val="00295C"/>
                </a:solidFill>
              </a:rPr>
              <a:t>ФИО, должность</a:t>
            </a:r>
            <a:endParaRPr lang="ru-RU" altLang="ru-RU" sz="1000" kern="0" dirty="0">
              <a:solidFill>
                <a:srgbClr val="00295C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467544" y="4090293"/>
            <a:ext cx="1076375" cy="14525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ФОТО</a:t>
            </a:r>
          </a:p>
        </p:txBody>
      </p:sp>
      <p:sp>
        <p:nvSpPr>
          <p:cNvPr id="38" name="Rectangle 53"/>
          <p:cNvSpPr txBox="1">
            <a:spLocks noChangeArrowheads="1"/>
          </p:cNvSpPr>
          <p:nvPr/>
        </p:nvSpPr>
        <p:spPr bwMode="auto">
          <a:xfrm>
            <a:off x="2051720" y="5579368"/>
            <a:ext cx="1462088" cy="153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93675" indent="-19208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57200" indent="-26193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614363" indent="-1555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749300" indent="-1301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2065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6637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1209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5781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rgbClr val="002960"/>
              </a:buClr>
              <a:defRPr/>
            </a:pPr>
            <a:r>
              <a:rPr lang="ru-RU" altLang="ru-RU" sz="1000" b="1" kern="0" dirty="0">
                <a:solidFill>
                  <a:srgbClr val="00295C"/>
                </a:solidFill>
              </a:rPr>
              <a:t>ФИО, должность</a:t>
            </a:r>
            <a:endParaRPr lang="ru-RU" altLang="ru-RU" sz="1000" kern="0" dirty="0">
              <a:solidFill>
                <a:srgbClr val="00295C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2051720" y="4090293"/>
            <a:ext cx="1076375" cy="14525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ФОТО</a:t>
            </a:r>
          </a:p>
        </p:txBody>
      </p:sp>
      <p:sp>
        <p:nvSpPr>
          <p:cNvPr id="42" name="Rectangle 53"/>
          <p:cNvSpPr txBox="1">
            <a:spLocks noChangeArrowheads="1"/>
          </p:cNvSpPr>
          <p:nvPr/>
        </p:nvSpPr>
        <p:spPr bwMode="auto">
          <a:xfrm>
            <a:off x="3613968" y="5579368"/>
            <a:ext cx="1462088" cy="153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93675" indent="-19208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57200" indent="-26193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614363" indent="-1555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749300" indent="-1301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2065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6637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1209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5781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rgbClr val="002960"/>
              </a:buClr>
              <a:defRPr/>
            </a:pPr>
            <a:r>
              <a:rPr lang="ru-RU" altLang="ru-RU" sz="1000" b="1" kern="0" dirty="0">
                <a:solidFill>
                  <a:srgbClr val="00295C"/>
                </a:solidFill>
              </a:rPr>
              <a:t>ФИО, должность</a:t>
            </a:r>
            <a:endParaRPr lang="ru-RU" altLang="ru-RU" sz="1000" kern="0" dirty="0">
              <a:solidFill>
                <a:srgbClr val="00295C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3613968" y="4090293"/>
            <a:ext cx="1076375" cy="14525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ФОТО</a:t>
            </a:r>
          </a:p>
        </p:txBody>
      </p:sp>
      <p:sp>
        <p:nvSpPr>
          <p:cNvPr id="44" name="Rectangle 53"/>
          <p:cNvSpPr txBox="1">
            <a:spLocks noChangeArrowheads="1"/>
          </p:cNvSpPr>
          <p:nvPr/>
        </p:nvSpPr>
        <p:spPr bwMode="auto">
          <a:xfrm>
            <a:off x="5198144" y="5579368"/>
            <a:ext cx="1462088" cy="153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93675" indent="-19208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57200" indent="-26193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614363" indent="-1555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749300" indent="-1301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2065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6637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1209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5781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rgbClr val="002960"/>
              </a:buClr>
              <a:defRPr/>
            </a:pPr>
            <a:r>
              <a:rPr lang="ru-RU" altLang="ru-RU" sz="1000" b="1" kern="0" dirty="0">
                <a:solidFill>
                  <a:srgbClr val="00295C"/>
                </a:solidFill>
              </a:rPr>
              <a:t>ФИО, должность</a:t>
            </a:r>
            <a:endParaRPr lang="ru-RU" altLang="ru-RU" sz="1000" kern="0" dirty="0">
              <a:solidFill>
                <a:srgbClr val="00295C"/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5198144" y="4090293"/>
            <a:ext cx="1076375" cy="14525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ФОТО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948264" y="6376243"/>
            <a:ext cx="2133600" cy="365125"/>
          </a:xfrm>
        </p:spPr>
        <p:txBody>
          <a:bodyPr/>
          <a:lstStyle/>
          <a:p>
            <a:fld id="{B19B0651-EE4F-4900-A07F-96A6BFA9D0F0}" type="slidenum">
              <a:rPr lang="ru-RU" sz="1400" smtClean="0"/>
              <a:t>3</a:t>
            </a:fld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904369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Прямоугольник 33">
            <a:extLst/>
          </p:cNvPr>
          <p:cNvSpPr/>
          <p:nvPr/>
        </p:nvSpPr>
        <p:spPr>
          <a:xfrm>
            <a:off x="241300" y="3959224"/>
            <a:ext cx="8621712" cy="278214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Прямоугольник 5">
            <a:extLst/>
          </p:cNvPr>
          <p:cNvSpPr/>
          <p:nvPr/>
        </p:nvSpPr>
        <p:spPr>
          <a:xfrm>
            <a:off x="241300" y="1273175"/>
            <a:ext cx="8637588" cy="244385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2" name="TextBox 31">
            <a:extLst/>
          </p:cNvPr>
          <p:cNvSpPr txBox="1"/>
          <p:nvPr/>
        </p:nvSpPr>
        <p:spPr>
          <a:xfrm>
            <a:off x="317500" y="1306513"/>
            <a:ext cx="1644650" cy="5222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accent2"/>
                </a:solidFill>
                <a:latin typeface="+mn-lt"/>
              </a:rPr>
              <a:t>Руководство проектом</a:t>
            </a:r>
          </a:p>
        </p:txBody>
      </p:sp>
      <p:sp>
        <p:nvSpPr>
          <p:cNvPr id="39" name="TextBox 38">
            <a:extLst/>
          </p:cNvPr>
          <p:cNvSpPr txBox="1"/>
          <p:nvPr/>
        </p:nvSpPr>
        <p:spPr>
          <a:xfrm>
            <a:off x="323850" y="3989388"/>
            <a:ext cx="2189162" cy="3079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accent2"/>
                </a:solidFill>
                <a:latin typeface="+mn-lt"/>
              </a:rPr>
              <a:t>Рабочая группа проекта</a:t>
            </a:r>
          </a:p>
        </p:txBody>
      </p:sp>
      <p:sp>
        <p:nvSpPr>
          <p:cNvPr id="68616" name="Заголовок 2"/>
          <p:cNvSpPr>
            <a:spLocks noGrp="1"/>
          </p:cNvSpPr>
          <p:nvPr>
            <p:ph type="title"/>
          </p:nvPr>
        </p:nvSpPr>
        <p:spPr>
          <a:xfrm>
            <a:off x="244475" y="332656"/>
            <a:ext cx="8648700" cy="439738"/>
          </a:xfrm>
        </p:spPr>
        <p:txBody>
          <a:bodyPr>
            <a:normAutofit fontScale="90000"/>
          </a:bodyPr>
          <a:lstStyle/>
          <a:p>
            <a:r>
              <a:rPr lang="ru-RU" dirty="0"/>
              <a:t>Команда проекта </a:t>
            </a:r>
          </a:p>
        </p:txBody>
      </p:sp>
      <p:sp>
        <p:nvSpPr>
          <p:cNvPr id="19" name="Rectangle 53"/>
          <p:cNvSpPr txBox="1">
            <a:spLocks noChangeArrowheads="1"/>
          </p:cNvSpPr>
          <p:nvPr/>
        </p:nvSpPr>
        <p:spPr bwMode="auto">
          <a:xfrm>
            <a:off x="1885950" y="3074988"/>
            <a:ext cx="1822994" cy="30777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93675" indent="-19208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57200" indent="-26193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614363" indent="-1555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749300" indent="-1301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2065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6637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1209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5781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rgbClr val="002960"/>
              </a:buClr>
              <a:defRPr/>
            </a:pPr>
            <a:r>
              <a:rPr lang="ru-RU" altLang="ru-RU" sz="1000" b="1" kern="0" dirty="0">
                <a:solidFill>
                  <a:srgbClr val="00295C"/>
                </a:solidFill>
              </a:rPr>
              <a:t>Кравченко В.Д., трудовой договор расторгнут</a:t>
            </a:r>
            <a:endParaRPr lang="ru-RU" altLang="ru-RU" sz="1000" kern="0" dirty="0">
              <a:solidFill>
                <a:srgbClr val="00295C"/>
              </a:solidFill>
            </a:endParaRPr>
          </a:p>
        </p:txBody>
      </p:sp>
      <p:sp>
        <p:nvSpPr>
          <p:cNvPr id="20" name="Rectangle 165"/>
          <p:cNvSpPr txBox="1">
            <a:spLocks noChangeArrowheads="1"/>
          </p:cNvSpPr>
          <p:nvPr/>
        </p:nvSpPr>
        <p:spPr bwMode="auto">
          <a:xfrm>
            <a:off x="1885950" y="1381125"/>
            <a:ext cx="1538288" cy="1539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 marL="342900" indent="-342900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93675" indent="-19208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57200" indent="-26193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614363" indent="-1555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749300" indent="-1301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2065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6637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1209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5781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587" lvl="1" indent="0" algn="ctr">
              <a:buClr>
                <a:srgbClr val="002960"/>
              </a:buClr>
              <a:buSzPct val="125000"/>
              <a:defRPr/>
            </a:pPr>
            <a:r>
              <a:rPr lang="ru-RU" altLang="ru-RU" sz="1000" kern="0" dirty="0">
                <a:solidFill>
                  <a:srgbClr val="00295C"/>
                </a:solidFill>
              </a:rPr>
              <a:t>Заказчик проекта</a:t>
            </a:r>
            <a:endParaRPr lang="en-US" altLang="ru-RU" sz="1000" kern="0" dirty="0">
              <a:solidFill>
                <a:srgbClr val="00295C"/>
              </a:solidFill>
            </a:endParaRPr>
          </a:p>
        </p:txBody>
      </p:sp>
      <p:sp>
        <p:nvSpPr>
          <p:cNvPr id="21" name="Rectangle 53"/>
          <p:cNvSpPr txBox="1">
            <a:spLocks noChangeArrowheads="1"/>
          </p:cNvSpPr>
          <p:nvPr/>
        </p:nvSpPr>
        <p:spPr bwMode="auto">
          <a:xfrm>
            <a:off x="3938190" y="3095828"/>
            <a:ext cx="2362002" cy="61555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93675" indent="-19208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57200" indent="-26193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614363" indent="-1555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749300" indent="-1301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2065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6637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1209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5781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buClr>
                <a:srgbClr val="002960"/>
              </a:buClr>
              <a:defRPr/>
            </a:pPr>
            <a:r>
              <a:rPr lang="ru-RU" altLang="ru-RU" sz="1000" b="1" kern="0" dirty="0">
                <a:solidFill>
                  <a:srgbClr val="00295C"/>
                </a:solidFill>
              </a:rPr>
              <a:t>Войченко С.Н., заместитель начальника управления – начальник отдела организационной работы </a:t>
            </a:r>
            <a:br>
              <a:rPr lang="ru-RU" altLang="ru-RU" sz="1000" b="1" kern="0" dirty="0">
                <a:solidFill>
                  <a:srgbClr val="00295C"/>
                </a:solidFill>
              </a:rPr>
            </a:br>
            <a:r>
              <a:rPr lang="ru-RU" altLang="ru-RU" sz="1000" b="1" kern="0" dirty="0">
                <a:solidFill>
                  <a:srgbClr val="00295C"/>
                </a:solidFill>
              </a:rPr>
              <a:t>и взаимодействия со СМИ</a:t>
            </a:r>
          </a:p>
        </p:txBody>
      </p:sp>
      <p:sp>
        <p:nvSpPr>
          <p:cNvPr id="22" name="Rectangle 165"/>
          <p:cNvSpPr txBox="1">
            <a:spLocks noChangeArrowheads="1"/>
          </p:cNvSpPr>
          <p:nvPr/>
        </p:nvSpPr>
        <p:spPr bwMode="auto">
          <a:xfrm>
            <a:off x="3851920" y="1359260"/>
            <a:ext cx="2155825" cy="1539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 marL="342900" indent="-342900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93675" indent="-19208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57200" indent="-26193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614363" indent="-1555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749300" indent="-1301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2065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6637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1209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5781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619125" lvl="4" indent="0">
              <a:buClr>
                <a:srgbClr val="002960"/>
              </a:buClr>
              <a:buSzPct val="89000"/>
              <a:defRPr/>
            </a:pPr>
            <a:r>
              <a:rPr lang="ru-RU" altLang="ru-RU" sz="1000" kern="0" dirty="0">
                <a:solidFill>
                  <a:srgbClr val="00295C"/>
                </a:solidFill>
              </a:rPr>
              <a:t>Руководитель проекта</a:t>
            </a:r>
            <a:endParaRPr lang="en-US" altLang="ru-RU" sz="1000" kern="0" dirty="0">
              <a:solidFill>
                <a:srgbClr val="00295C"/>
              </a:solidFill>
            </a:endParaRPr>
          </a:p>
        </p:txBody>
      </p:sp>
      <p:sp>
        <p:nvSpPr>
          <p:cNvPr id="36" name="Rectangle 53"/>
          <p:cNvSpPr txBox="1">
            <a:spLocks noChangeArrowheads="1"/>
          </p:cNvSpPr>
          <p:nvPr/>
        </p:nvSpPr>
        <p:spPr bwMode="auto">
          <a:xfrm>
            <a:off x="6948264" y="5726567"/>
            <a:ext cx="1655116" cy="92333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93675" indent="-19208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57200" indent="-26193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614363" indent="-1555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749300" indent="-1301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2065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6637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1209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5781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rgbClr val="002960"/>
              </a:buClr>
              <a:defRPr/>
            </a:pPr>
            <a:r>
              <a:rPr lang="ru-RU" altLang="ru-RU" sz="1000" b="1" kern="0" dirty="0" err="1">
                <a:solidFill>
                  <a:srgbClr val="00295C"/>
                </a:solidFill>
              </a:rPr>
              <a:t>Выскребенцев</a:t>
            </a:r>
            <a:r>
              <a:rPr lang="ru-RU" altLang="ru-RU" sz="1000" b="1" kern="0" dirty="0">
                <a:solidFill>
                  <a:srgbClr val="00295C"/>
                </a:solidFill>
              </a:rPr>
              <a:t> Е.И., </a:t>
            </a:r>
          </a:p>
          <a:p>
            <a:pPr>
              <a:buClr>
                <a:srgbClr val="002960"/>
              </a:buClr>
              <a:defRPr/>
            </a:pPr>
            <a:r>
              <a:rPr lang="ru-RU" altLang="ru-RU" sz="1000" b="1" kern="0" dirty="0">
                <a:solidFill>
                  <a:srgbClr val="00295C"/>
                </a:solidFill>
              </a:rPr>
              <a:t>специалист отдела организационной работы </a:t>
            </a:r>
            <a:br>
              <a:rPr lang="ru-RU" altLang="ru-RU" sz="1000" b="1" kern="0" dirty="0">
                <a:solidFill>
                  <a:srgbClr val="00295C"/>
                </a:solidFill>
              </a:rPr>
            </a:br>
            <a:r>
              <a:rPr lang="ru-RU" altLang="ru-RU" sz="1000" b="1" kern="0" dirty="0">
                <a:solidFill>
                  <a:srgbClr val="00295C"/>
                </a:solidFill>
              </a:rPr>
              <a:t>и взаимодействия со СМИ</a:t>
            </a:r>
          </a:p>
          <a:p>
            <a:pPr>
              <a:buClr>
                <a:srgbClr val="002960"/>
              </a:buClr>
              <a:defRPr/>
            </a:pPr>
            <a:endParaRPr lang="ru-RU" altLang="ru-RU" sz="1000" kern="0" dirty="0">
              <a:solidFill>
                <a:srgbClr val="00295C"/>
              </a:solidFill>
            </a:endParaRPr>
          </a:p>
        </p:txBody>
      </p:sp>
      <p:sp>
        <p:nvSpPr>
          <p:cNvPr id="38" name="Rectangle 53"/>
          <p:cNvSpPr txBox="1">
            <a:spLocks noChangeArrowheads="1"/>
          </p:cNvSpPr>
          <p:nvPr/>
        </p:nvSpPr>
        <p:spPr bwMode="auto">
          <a:xfrm>
            <a:off x="317500" y="5755087"/>
            <a:ext cx="1614463" cy="92333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93675" indent="-19208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57200" indent="-26193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614363" indent="-1555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749300" indent="-1301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2065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6637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1209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5781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rgbClr val="002960"/>
              </a:buClr>
              <a:defRPr/>
            </a:pPr>
            <a:r>
              <a:rPr lang="ru-RU" altLang="ru-RU" sz="1000" b="1" kern="0" dirty="0">
                <a:solidFill>
                  <a:srgbClr val="00295C"/>
                </a:solidFill>
              </a:rPr>
              <a:t>Абраменко М.А., заместитель начальника отдела организационной работы </a:t>
            </a:r>
            <a:br>
              <a:rPr lang="ru-RU" altLang="ru-RU" sz="1000" b="1" kern="0" dirty="0">
                <a:solidFill>
                  <a:srgbClr val="00295C"/>
                </a:solidFill>
              </a:rPr>
            </a:br>
            <a:r>
              <a:rPr lang="ru-RU" altLang="ru-RU" sz="1000" b="1" kern="0" dirty="0">
                <a:solidFill>
                  <a:srgbClr val="00295C"/>
                </a:solidFill>
              </a:rPr>
              <a:t>и взаимодействия со СМИ</a:t>
            </a:r>
          </a:p>
        </p:txBody>
      </p:sp>
      <p:sp>
        <p:nvSpPr>
          <p:cNvPr id="42" name="Rectangle 53"/>
          <p:cNvSpPr txBox="1">
            <a:spLocks noChangeArrowheads="1"/>
          </p:cNvSpPr>
          <p:nvPr/>
        </p:nvSpPr>
        <p:spPr bwMode="auto">
          <a:xfrm>
            <a:off x="1992932" y="5747345"/>
            <a:ext cx="1462088" cy="10772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93675" indent="-19208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57200" indent="-26193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614363" indent="-1555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749300" indent="-1301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2065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6637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1209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5781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rgbClr val="002960"/>
              </a:buClr>
              <a:defRPr/>
            </a:pPr>
            <a:r>
              <a:rPr lang="ru-RU" altLang="ru-RU" sz="1000" b="1" kern="0" dirty="0" err="1">
                <a:solidFill>
                  <a:srgbClr val="00295C"/>
                </a:solidFill>
              </a:rPr>
              <a:t>Кандауров</a:t>
            </a:r>
            <a:r>
              <a:rPr lang="ru-RU" altLang="ru-RU" sz="1000" b="1" kern="0" dirty="0">
                <a:solidFill>
                  <a:srgbClr val="00295C"/>
                </a:solidFill>
              </a:rPr>
              <a:t> К.В.,</a:t>
            </a:r>
          </a:p>
          <a:p>
            <a:pPr>
              <a:buClr>
                <a:srgbClr val="002960"/>
              </a:buClr>
              <a:defRPr/>
            </a:pPr>
            <a:r>
              <a:rPr lang="ru-RU" altLang="ru-RU" sz="1000" b="1" kern="0" dirty="0">
                <a:solidFill>
                  <a:srgbClr val="00295C"/>
                </a:solidFill>
              </a:rPr>
              <a:t>Консультант отдела организационной работы </a:t>
            </a:r>
            <a:br>
              <a:rPr lang="ru-RU" altLang="ru-RU" sz="1000" b="1" kern="0" dirty="0">
                <a:solidFill>
                  <a:srgbClr val="00295C"/>
                </a:solidFill>
              </a:rPr>
            </a:br>
            <a:r>
              <a:rPr lang="ru-RU" altLang="ru-RU" sz="1000" b="1" kern="0" dirty="0">
                <a:solidFill>
                  <a:srgbClr val="00295C"/>
                </a:solidFill>
              </a:rPr>
              <a:t>и взаимодействия со СМИ</a:t>
            </a:r>
          </a:p>
          <a:p>
            <a:pPr>
              <a:buClr>
                <a:srgbClr val="002960"/>
              </a:buClr>
              <a:defRPr/>
            </a:pPr>
            <a:endParaRPr lang="ru-RU" altLang="ru-RU" sz="1000" kern="0" dirty="0">
              <a:solidFill>
                <a:srgbClr val="00295C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948264" y="6376243"/>
            <a:ext cx="2133600" cy="365125"/>
          </a:xfrm>
        </p:spPr>
        <p:txBody>
          <a:bodyPr/>
          <a:lstStyle/>
          <a:p>
            <a:fld id="{B19B0651-EE4F-4900-A07F-96A6BFA9D0F0}" type="slidenum">
              <a:rPr lang="ru-RU" sz="1400" b="1" smtClean="0">
                <a:solidFill>
                  <a:schemeClr val="tx1"/>
                </a:solidFill>
              </a:rPr>
              <a:t>4</a:t>
            </a:fld>
            <a:endParaRPr lang="ru-RU" sz="1400" b="1" dirty="0">
              <a:solidFill>
                <a:schemeClr val="tx1"/>
              </a:solidFill>
            </a:endParaRPr>
          </a:p>
        </p:txBody>
      </p:sp>
      <p:pic>
        <p:nvPicPr>
          <p:cNvPr id="6147" name="Picture 3" descr="D:\Делопроизводство\Логотипы\Макет логотип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0" y="1843932"/>
            <a:ext cx="1294683" cy="1538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войченко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5791" y="1676603"/>
            <a:ext cx="10668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выскребенцев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230502"/>
            <a:ext cx="10668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 descr="абраменк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41" y="4297363"/>
            <a:ext cx="10668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 descr="кандауров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32" y="4284805"/>
            <a:ext cx="10668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 descr="васильева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4264142"/>
            <a:ext cx="10668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53"/>
          <p:cNvSpPr txBox="1">
            <a:spLocks noChangeArrowheads="1"/>
          </p:cNvSpPr>
          <p:nvPr/>
        </p:nvSpPr>
        <p:spPr bwMode="auto">
          <a:xfrm>
            <a:off x="3505200" y="5818037"/>
            <a:ext cx="1655116" cy="92333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93675" indent="-19208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57200" indent="-26193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614363" indent="-1555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749300" indent="-1301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2065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6637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1209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5781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rgbClr val="002960"/>
              </a:buClr>
              <a:defRPr/>
            </a:pPr>
            <a:r>
              <a:rPr lang="ru-RU" altLang="ru-RU" sz="1000" b="1" kern="0" dirty="0">
                <a:solidFill>
                  <a:srgbClr val="00295C"/>
                </a:solidFill>
              </a:rPr>
              <a:t>Васильева Е.В.,</a:t>
            </a:r>
          </a:p>
          <a:p>
            <a:pPr>
              <a:buClr>
                <a:srgbClr val="002960"/>
              </a:buClr>
              <a:defRPr/>
            </a:pPr>
            <a:r>
              <a:rPr lang="ru-RU" altLang="ru-RU" sz="1000" b="1" kern="0" dirty="0">
                <a:solidFill>
                  <a:srgbClr val="00295C"/>
                </a:solidFill>
              </a:rPr>
              <a:t>консультант отдела организационной работы </a:t>
            </a:r>
            <a:br>
              <a:rPr lang="ru-RU" altLang="ru-RU" sz="1000" b="1" kern="0" dirty="0">
                <a:solidFill>
                  <a:srgbClr val="00295C"/>
                </a:solidFill>
              </a:rPr>
            </a:br>
            <a:r>
              <a:rPr lang="ru-RU" altLang="ru-RU" sz="1000" b="1" kern="0" dirty="0">
                <a:solidFill>
                  <a:srgbClr val="00295C"/>
                </a:solidFill>
              </a:rPr>
              <a:t>и взаимодействия со СМИ</a:t>
            </a:r>
          </a:p>
          <a:p>
            <a:pPr>
              <a:buClr>
                <a:srgbClr val="002960"/>
              </a:buClr>
              <a:defRPr/>
            </a:pPr>
            <a:endParaRPr lang="ru-RU" altLang="ru-RU" sz="1000" kern="0" dirty="0">
              <a:solidFill>
                <a:srgbClr val="00295C"/>
              </a:solidFill>
            </a:endParaRPr>
          </a:p>
        </p:txBody>
      </p:sp>
      <p:pic>
        <p:nvPicPr>
          <p:cNvPr id="11270" name="Picture 6" descr="худобина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392" y="4264142"/>
            <a:ext cx="10668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53"/>
          <p:cNvSpPr txBox="1">
            <a:spLocks noChangeArrowheads="1"/>
          </p:cNvSpPr>
          <p:nvPr/>
        </p:nvSpPr>
        <p:spPr bwMode="auto">
          <a:xfrm>
            <a:off x="5180187" y="5767547"/>
            <a:ext cx="1655116" cy="92333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93675" indent="-19208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57200" indent="-261938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614363" indent="-1555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749300" indent="-130175" defTabSz="8953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2065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6637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1209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578100" indent="-130175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rgbClr val="002960"/>
              </a:buClr>
              <a:defRPr/>
            </a:pPr>
            <a:r>
              <a:rPr lang="ru-RU" altLang="ru-RU" sz="1000" b="1" kern="0" dirty="0" err="1">
                <a:solidFill>
                  <a:srgbClr val="00295C"/>
                </a:solidFill>
              </a:rPr>
              <a:t>Худобина</a:t>
            </a:r>
            <a:r>
              <a:rPr lang="ru-RU" altLang="ru-RU" sz="1000" b="1" kern="0" dirty="0">
                <a:solidFill>
                  <a:srgbClr val="00295C"/>
                </a:solidFill>
              </a:rPr>
              <a:t> Н.А.,</a:t>
            </a:r>
          </a:p>
          <a:p>
            <a:pPr>
              <a:buClr>
                <a:srgbClr val="002960"/>
              </a:buClr>
              <a:defRPr/>
            </a:pPr>
            <a:r>
              <a:rPr lang="ru-RU" altLang="ru-RU" sz="1000" b="1" kern="0" dirty="0">
                <a:solidFill>
                  <a:srgbClr val="00295C"/>
                </a:solidFill>
              </a:rPr>
              <a:t>консультант отдела организационной работы </a:t>
            </a:r>
            <a:br>
              <a:rPr lang="ru-RU" altLang="ru-RU" sz="1000" b="1" kern="0" dirty="0">
                <a:solidFill>
                  <a:srgbClr val="00295C"/>
                </a:solidFill>
              </a:rPr>
            </a:br>
            <a:r>
              <a:rPr lang="ru-RU" altLang="ru-RU" sz="1000" b="1" kern="0" dirty="0">
                <a:solidFill>
                  <a:srgbClr val="00295C"/>
                </a:solidFill>
              </a:rPr>
              <a:t>и взаимодействия со СМИ</a:t>
            </a:r>
          </a:p>
          <a:p>
            <a:pPr>
              <a:buClr>
                <a:srgbClr val="002960"/>
              </a:buClr>
              <a:defRPr/>
            </a:pPr>
            <a:endParaRPr lang="ru-RU" altLang="ru-RU" sz="1000" kern="0" dirty="0">
              <a:solidFill>
                <a:srgbClr val="00295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979493" y="-27384"/>
            <a:ext cx="1057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ПРИМЕР</a:t>
            </a:r>
          </a:p>
        </p:txBody>
      </p:sp>
    </p:spTree>
    <p:extLst>
      <p:ext uri="{BB962C8B-B14F-4D97-AF65-F5344CB8AC3E}">
        <p14:creationId xmlns:p14="http://schemas.microsoft.com/office/powerpoint/2010/main" val="1595459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475" y="404664"/>
            <a:ext cx="8648700" cy="588963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Карта текущего состояния процесса «….»</a:t>
            </a:r>
          </a:p>
        </p:txBody>
      </p:sp>
      <p:grpSp>
        <p:nvGrpSpPr>
          <p:cNvPr id="101423" name="Group 213"/>
          <p:cNvGrpSpPr>
            <a:grpSpLocks/>
          </p:cNvGrpSpPr>
          <p:nvPr/>
        </p:nvGrpSpPr>
        <p:grpSpPr bwMode="auto">
          <a:xfrm>
            <a:off x="2257425" y="1117600"/>
            <a:ext cx="4098925" cy="279400"/>
            <a:chOff x="176211" y="1362814"/>
            <a:chExt cx="8589720" cy="272561"/>
          </a:xfrm>
        </p:grpSpPr>
        <p:cxnSp>
          <p:nvCxnSpPr>
            <p:cNvPr id="74" name="Straight Connector 216"/>
            <p:cNvCxnSpPr/>
            <p:nvPr/>
          </p:nvCxnSpPr>
          <p:spPr>
            <a:xfrm>
              <a:off x="176211" y="1348227"/>
              <a:ext cx="8589720" cy="0"/>
            </a:xfrm>
            <a:prstGeom prst="line">
              <a:avLst/>
            </a:prstGeom>
            <a:noFill/>
            <a:ln w="19050" cap="flat" cmpd="sng" algn="ctr">
              <a:gradFill flip="none" rotWithShape="1">
                <a:gsLst>
                  <a:gs pos="76000">
                    <a:srgbClr val="91C1FE"/>
                  </a:gs>
                  <a:gs pos="21692">
                    <a:srgbClr val="002960">
                      <a:lumMod val="25000"/>
                      <a:lumOff val="75000"/>
                    </a:srgbClr>
                  </a:gs>
                  <a:gs pos="0">
                    <a:srgbClr val="FFFFFF"/>
                  </a:gs>
                  <a:gs pos="50000">
                    <a:srgbClr val="C7E0FB">
                      <a:lumMod val="75000"/>
                    </a:srgbClr>
                  </a:gs>
                  <a:gs pos="100000">
                    <a:srgbClr val="E9EEF3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prstDash val="solid"/>
            </a:ln>
            <a:effectLst/>
          </p:spPr>
        </p:cxnSp>
        <p:cxnSp>
          <p:nvCxnSpPr>
            <p:cNvPr id="75" name="Straight Connector 217"/>
            <p:cNvCxnSpPr/>
            <p:nvPr/>
          </p:nvCxnSpPr>
          <p:spPr>
            <a:xfrm>
              <a:off x="176211" y="1623061"/>
              <a:ext cx="8589720" cy="0"/>
            </a:xfrm>
            <a:prstGeom prst="line">
              <a:avLst/>
            </a:prstGeom>
            <a:noFill/>
            <a:ln w="19050" cap="flat" cmpd="sng" algn="ctr">
              <a:gradFill flip="none" rotWithShape="1">
                <a:gsLst>
                  <a:gs pos="76000">
                    <a:srgbClr val="91C1FE"/>
                  </a:gs>
                  <a:gs pos="21692">
                    <a:srgbClr val="002960">
                      <a:lumMod val="25000"/>
                      <a:lumOff val="75000"/>
                    </a:srgbClr>
                  </a:gs>
                  <a:gs pos="0">
                    <a:srgbClr val="FFFFFF"/>
                  </a:gs>
                  <a:gs pos="50000">
                    <a:srgbClr val="C7E0FB">
                      <a:lumMod val="75000"/>
                    </a:srgbClr>
                  </a:gs>
                  <a:gs pos="100000">
                    <a:srgbClr val="E9EEF3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prstDash val="solid"/>
            </a:ln>
            <a:effectLst/>
          </p:spPr>
        </p:cxnSp>
      </p:grpSp>
      <p:sp>
        <p:nvSpPr>
          <p:cNvPr id="90" name="TextBox 89"/>
          <p:cNvSpPr txBox="1"/>
          <p:nvPr/>
        </p:nvSpPr>
        <p:spPr>
          <a:xfrm>
            <a:off x="835025" y="2780928"/>
            <a:ext cx="770572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>
                <a:latin typeface="+mn-lt"/>
              </a:rPr>
              <a:t>Представление карты текущего состояния процесса с указанием временных затрат.</a:t>
            </a:r>
          </a:p>
          <a:p>
            <a:pPr algn="ctr">
              <a:defRPr/>
            </a:pPr>
            <a:r>
              <a:rPr lang="ru-RU" sz="2400" dirty="0">
                <a:latin typeface="+mn-lt"/>
              </a:rPr>
              <a:t>Обозначение проблемных участков.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fld id="{B19B0651-EE4F-4900-A07F-96A6BFA9D0F0}" type="slidenum">
              <a:rPr lang="ru-RU" sz="1400" smtClean="0"/>
              <a:t>5</a:t>
            </a:fld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736380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788" y="1055688"/>
            <a:ext cx="8686800" cy="33655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2400" dirty="0"/>
              <a:t>Карта текущего состояния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23300" y="6527800"/>
            <a:ext cx="347663" cy="285750"/>
          </a:xfrm>
        </p:spPr>
        <p:txBody>
          <a:bodyPr/>
          <a:lstStyle/>
          <a:p>
            <a:pPr algn="ctr">
              <a:defRPr/>
            </a:pPr>
            <a:fld id="{B47CC389-FC32-4AA7-8E9A-6F6DE73B0757}" type="slidenum">
              <a:rPr lang="ru-RU" b="1" smtClean="0">
                <a:solidFill>
                  <a:srgbClr val="474B78">
                    <a:lumMod val="50000"/>
                  </a:srgbClr>
                </a:solidFill>
              </a:rPr>
              <a:pPr algn="ctr">
                <a:defRPr/>
              </a:pPr>
              <a:t>6</a:t>
            </a:fld>
            <a:endParaRPr lang="ru-RU" b="1" dirty="0">
              <a:solidFill>
                <a:srgbClr val="474B78">
                  <a:lumMod val="50000"/>
                </a:srgbClr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57200" y="188913"/>
            <a:ext cx="8686800" cy="838200"/>
          </a:xfrm>
          <a:prstGeom prst="rect">
            <a:avLst/>
          </a:prstGeom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 cap="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>
              <a:defRPr/>
            </a:pPr>
            <a:r>
              <a:rPr lang="ru-RU" sz="3000" dirty="0">
                <a:solidFill>
                  <a:srgbClr val="464646"/>
                </a:solidFill>
              </a:rPr>
              <a:t>Введение в предметную область</a:t>
            </a:r>
            <a:br>
              <a:rPr lang="ru-RU" sz="3000" dirty="0">
                <a:solidFill>
                  <a:srgbClr val="464646"/>
                </a:solidFill>
              </a:rPr>
            </a:br>
            <a:r>
              <a:rPr lang="ru-RU" sz="3000" dirty="0">
                <a:solidFill>
                  <a:srgbClr val="464646"/>
                </a:solidFill>
              </a:rPr>
              <a:t>(описание ситуации «как есть»)</a:t>
            </a:r>
          </a:p>
        </p:txBody>
      </p:sp>
      <p:sp>
        <p:nvSpPr>
          <p:cNvPr id="41" name="Штриховая стрелка вправо 40"/>
          <p:cNvSpPr/>
          <p:nvPr/>
        </p:nvSpPr>
        <p:spPr>
          <a:xfrm>
            <a:off x="1558925" y="3055938"/>
            <a:ext cx="479425" cy="287337"/>
          </a:xfrm>
          <a:prstGeom prst="striped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60513" y="3394075"/>
            <a:ext cx="503237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60-1440 мин.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3254375" y="3381375"/>
            <a:ext cx="503238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2-10 мин.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2616200" y="3716338"/>
            <a:ext cx="503238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60-1440 мин.</a:t>
            </a:r>
          </a:p>
        </p:txBody>
      </p:sp>
      <p:sp>
        <p:nvSpPr>
          <p:cNvPr id="78" name="Штриховая стрелка вправо 77"/>
          <p:cNvSpPr/>
          <p:nvPr/>
        </p:nvSpPr>
        <p:spPr>
          <a:xfrm>
            <a:off x="6697663" y="3090863"/>
            <a:ext cx="495300" cy="287337"/>
          </a:xfrm>
          <a:prstGeom prst="striped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5" name="Штриховая стрелка вправо 84"/>
          <p:cNvSpPr/>
          <p:nvPr/>
        </p:nvSpPr>
        <p:spPr>
          <a:xfrm>
            <a:off x="3348038" y="3055938"/>
            <a:ext cx="317500" cy="287337"/>
          </a:xfrm>
          <a:prstGeom prst="striped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graphicFrame>
        <p:nvGraphicFramePr>
          <p:cNvPr id="87" name="Таблица 86"/>
          <p:cNvGraphicFramePr>
            <a:graphicFrameLocks noGrp="1"/>
          </p:cNvGraphicFramePr>
          <p:nvPr/>
        </p:nvGraphicFramePr>
        <p:xfrm>
          <a:off x="2011363" y="2763838"/>
          <a:ext cx="1295400" cy="4057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5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0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7502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Сотрудник отдела</a:t>
                      </a:r>
                    </a:p>
                  </a:txBody>
                  <a:tcPr marL="91404" marR="91404" marT="43022" marB="4302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7713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/>
                        <a:t>Направляет</a:t>
                      </a:r>
                      <a:r>
                        <a:rPr lang="ru-RU" sz="1300" baseline="0" dirty="0"/>
                        <a:t> перечень поручений для определения ответственных исполнителей заместителем Губернатора области – начальником департамента</a:t>
                      </a:r>
                      <a:endParaRPr lang="ru-RU" sz="1300" dirty="0"/>
                    </a:p>
                  </a:txBody>
                  <a:tcPr marL="91404" marR="91404" marT="43022" marB="4302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243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rgbClr val="7030A0"/>
                          </a:solidFill>
                        </a:rPr>
                        <a:t>2-5 мин.</a:t>
                      </a:r>
                    </a:p>
                  </a:txBody>
                  <a:tcPr marL="91404" marR="91404" marT="43022" marB="4302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 marL="91404" marR="91404" marT="43022" marB="43022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0" name="Штриховая стрелка вправо 89"/>
          <p:cNvSpPr/>
          <p:nvPr/>
        </p:nvSpPr>
        <p:spPr>
          <a:xfrm>
            <a:off x="5003800" y="3043238"/>
            <a:ext cx="401638" cy="287337"/>
          </a:xfrm>
          <a:prstGeom prst="striped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8588375" y="3581400"/>
            <a:ext cx="503238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60-1440 мин.</a:t>
            </a:r>
          </a:p>
        </p:txBody>
      </p:sp>
      <p:sp>
        <p:nvSpPr>
          <p:cNvPr id="93" name="Пятно 1 88">
            <a:extLst/>
          </p:cNvPr>
          <p:cNvSpPr/>
          <p:nvPr/>
        </p:nvSpPr>
        <p:spPr>
          <a:xfrm>
            <a:off x="1602937" y="2687856"/>
            <a:ext cx="460953" cy="360040"/>
          </a:xfrm>
          <a:prstGeom prst="irregularSeal1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prstClr val="white"/>
                </a:solidFill>
                <a:latin typeface="Calibri"/>
              </a:rPr>
              <a:t>1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6700838" y="3433763"/>
            <a:ext cx="503237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2-10 мин.</a:t>
            </a:r>
          </a:p>
        </p:txBody>
      </p:sp>
      <p:sp>
        <p:nvSpPr>
          <p:cNvPr id="98" name="Штриховая стрелка вправо 97"/>
          <p:cNvSpPr/>
          <p:nvPr/>
        </p:nvSpPr>
        <p:spPr>
          <a:xfrm>
            <a:off x="8101013" y="4648200"/>
            <a:ext cx="487362" cy="287338"/>
          </a:xfrm>
          <a:prstGeom prst="striped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graphicFrame>
        <p:nvGraphicFramePr>
          <p:cNvPr id="99" name="Таблица 98"/>
          <p:cNvGraphicFramePr>
            <a:graphicFrameLocks noGrp="1"/>
          </p:cNvGraphicFramePr>
          <p:nvPr/>
        </p:nvGraphicFramePr>
        <p:xfrm>
          <a:off x="168275" y="2668588"/>
          <a:ext cx="1393825" cy="21288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70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67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0642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отдела</a:t>
                      </a:r>
                    </a:p>
                  </a:txBody>
                  <a:tcPr marL="91474" marR="91474" marT="45719" marB="45719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1643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Распечатывает перечень поручений  </a:t>
                      </a:r>
                      <a:r>
                        <a:rPr lang="ru-RU" sz="1400" baseline="0" dirty="0"/>
                        <a:t>Губернатора области</a:t>
                      </a:r>
                      <a:endParaRPr lang="ru-RU" sz="1400" dirty="0"/>
                    </a:p>
                  </a:txBody>
                  <a:tcPr marL="91474" marR="91474" marT="45719" marB="45719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6552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002060"/>
                          </a:solidFill>
                        </a:rPr>
                        <a:t>2-5 мин.</a:t>
                      </a:r>
                    </a:p>
                  </a:txBody>
                  <a:tcPr marL="91474" marR="91474" marT="45719" marB="45719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91474" marR="91474" marT="45719" marB="45719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0" name="Таблица 99"/>
          <p:cNvGraphicFramePr>
            <a:graphicFrameLocks noGrp="1"/>
          </p:cNvGraphicFramePr>
          <p:nvPr/>
        </p:nvGraphicFramePr>
        <p:xfrm>
          <a:off x="3708400" y="2687638"/>
          <a:ext cx="1295400" cy="2603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5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0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7300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отдела</a:t>
                      </a:r>
                    </a:p>
                  </a:txBody>
                  <a:tcPr marL="91404" marR="91404" marT="45282" marB="4528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97509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Вносит резолюцию </a:t>
                      </a:r>
                      <a:r>
                        <a:rPr lang="ru-RU" sz="1400" baseline="0" dirty="0"/>
                        <a:t>заместителя Губернатора области – начальника департамента</a:t>
                      </a:r>
                      <a:endParaRPr lang="ru-RU" sz="1400" dirty="0"/>
                    </a:p>
                  </a:txBody>
                  <a:tcPr marL="91404" marR="91404" marT="45282" marB="4528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691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5-10 мин.</a:t>
                      </a:r>
                    </a:p>
                  </a:txBody>
                  <a:tcPr marL="91404" marR="91404" marT="45282" marB="4528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3</a:t>
                      </a:r>
                    </a:p>
                  </a:txBody>
                  <a:tcPr marL="91404" marR="91404" marT="45282" marB="45282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1" name="Таблица 100"/>
          <p:cNvGraphicFramePr>
            <a:graphicFrameLocks noGrp="1"/>
          </p:cNvGraphicFramePr>
          <p:nvPr/>
        </p:nvGraphicFramePr>
        <p:xfrm>
          <a:off x="5435600" y="2687638"/>
          <a:ext cx="1296988" cy="28336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56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13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8447">
                <a:tc gridSpan="2"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Сотрудник отдела</a:t>
                      </a:r>
                    </a:p>
                  </a:txBody>
                  <a:tcPr marL="91516" marR="91516" marT="37318" marB="37318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2943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/>
                        <a:t>Направляет</a:t>
                      </a:r>
                      <a:r>
                        <a:rPr lang="ru-RU" sz="1100" baseline="0" dirty="0"/>
                        <a:t> протокол для определения ответственных исполнителей первым заместителем начальника департамента</a:t>
                      </a:r>
                      <a:endParaRPr lang="ru-RU" sz="1100" dirty="0"/>
                    </a:p>
                  </a:txBody>
                  <a:tcPr marL="91516" marR="91516" marT="37318" marB="37318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297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rgbClr val="7030A0"/>
                          </a:solidFill>
                        </a:rPr>
                        <a:t>2-5 мин.</a:t>
                      </a:r>
                    </a:p>
                  </a:txBody>
                  <a:tcPr marL="91516" marR="91516" marT="37318" marB="37318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dirty="0">
                          <a:solidFill>
                            <a:srgbClr val="FF0000"/>
                          </a:solidFill>
                        </a:rPr>
                        <a:t>4</a:t>
                      </a:r>
                    </a:p>
                  </a:txBody>
                  <a:tcPr marL="91516" marR="91516" marT="37318" marB="37318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2" name="Таблица 101"/>
          <p:cNvGraphicFramePr>
            <a:graphicFrameLocks noGrp="1"/>
          </p:cNvGraphicFramePr>
          <p:nvPr/>
        </p:nvGraphicFramePr>
        <p:xfrm>
          <a:off x="7151688" y="2868613"/>
          <a:ext cx="1474787" cy="2400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7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90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1914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Сотрудник отдела</a:t>
                      </a:r>
                    </a:p>
                  </a:txBody>
                  <a:tcPr marL="91466" marR="91466" marT="41976" marB="41976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1508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/>
                        <a:t>Определяет</a:t>
                      </a:r>
                      <a:r>
                        <a:rPr lang="ru-RU" sz="1300" baseline="0" dirty="0"/>
                        <a:t>  ответственными исполнителями руководителей структурных подразделений департамента</a:t>
                      </a:r>
                      <a:endParaRPr lang="ru-RU" sz="1300" dirty="0"/>
                    </a:p>
                  </a:txBody>
                  <a:tcPr marL="91466" marR="91466" marT="41976" marB="41976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687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rgbClr val="7030A0"/>
                          </a:solidFill>
                        </a:rPr>
                        <a:t>5-10 мин.</a:t>
                      </a:r>
                    </a:p>
                  </a:txBody>
                  <a:tcPr marL="91466" marR="91466" marT="41976" marB="41976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dirty="0">
                          <a:solidFill>
                            <a:srgbClr val="FF0000"/>
                          </a:solidFill>
                        </a:rPr>
                        <a:t>5</a:t>
                      </a:r>
                    </a:p>
                  </a:txBody>
                  <a:tcPr marL="91466" marR="91466" marT="41976" marB="41976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3" name="Штриховая стрелка вправо 102"/>
          <p:cNvSpPr/>
          <p:nvPr/>
        </p:nvSpPr>
        <p:spPr>
          <a:xfrm>
            <a:off x="8620125" y="3216275"/>
            <a:ext cx="495300" cy="287338"/>
          </a:xfrm>
          <a:prstGeom prst="striped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4972050" y="3394075"/>
            <a:ext cx="503238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60-1440 мин.</a:t>
            </a:r>
          </a:p>
        </p:txBody>
      </p:sp>
      <p:sp>
        <p:nvSpPr>
          <p:cNvPr id="106" name="Пятно 1 88">
            <a:extLst/>
          </p:cNvPr>
          <p:cNvSpPr/>
          <p:nvPr/>
        </p:nvSpPr>
        <p:spPr>
          <a:xfrm>
            <a:off x="5004048" y="2658945"/>
            <a:ext cx="460953" cy="360040"/>
          </a:xfrm>
          <a:prstGeom prst="irregularSeal1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prstClr val="white"/>
                </a:solidFill>
                <a:latin typeface="Calibri"/>
              </a:rPr>
              <a:t>2</a:t>
            </a:r>
          </a:p>
        </p:txBody>
      </p:sp>
      <p:sp>
        <p:nvSpPr>
          <p:cNvPr id="107" name="Пятно 1 88">
            <a:extLst/>
          </p:cNvPr>
          <p:cNvSpPr/>
          <p:nvPr/>
        </p:nvSpPr>
        <p:spPr>
          <a:xfrm>
            <a:off x="8666005" y="2776486"/>
            <a:ext cx="460953" cy="360040"/>
          </a:xfrm>
          <a:prstGeom prst="irregularSeal1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prstClr val="white"/>
                </a:solidFill>
                <a:latin typeface="Calibri"/>
              </a:rPr>
              <a:t>3</a:t>
            </a:r>
          </a:p>
        </p:txBody>
      </p:sp>
      <p:sp>
        <p:nvSpPr>
          <p:cNvPr id="109" name="Скругленная прямоугольная выноска 108"/>
          <p:cNvSpPr/>
          <p:nvPr/>
        </p:nvSpPr>
        <p:spPr>
          <a:xfrm>
            <a:off x="4467225" y="1484313"/>
            <a:ext cx="2266950" cy="1027112"/>
          </a:xfrm>
          <a:prstGeom prst="wedgeRoundRectCallou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300" dirty="0">
                <a:solidFill>
                  <a:prstClr val="white"/>
                </a:solidFill>
              </a:rPr>
              <a:t>Отсутствие возможности мгновенного назначения ответственных исполнителей</a:t>
            </a:r>
          </a:p>
        </p:txBody>
      </p:sp>
      <p:sp>
        <p:nvSpPr>
          <p:cNvPr id="110" name="Скругленная прямоугольная выноска 109"/>
          <p:cNvSpPr/>
          <p:nvPr/>
        </p:nvSpPr>
        <p:spPr>
          <a:xfrm>
            <a:off x="1081088" y="1484313"/>
            <a:ext cx="2266950" cy="1066800"/>
          </a:xfrm>
          <a:prstGeom prst="wedgeRoundRectCallou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300" dirty="0">
                <a:solidFill>
                  <a:prstClr val="white"/>
                </a:solidFill>
              </a:rPr>
              <a:t>Несвоевременное уведомление о новом  перечне поручений Губернатора области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979493" y="-27384"/>
            <a:ext cx="1057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ПРИМЕР</a:t>
            </a:r>
          </a:p>
        </p:txBody>
      </p:sp>
    </p:spTree>
    <p:extLst>
      <p:ext uri="{BB962C8B-B14F-4D97-AF65-F5344CB8AC3E}">
        <p14:creationId xmlns:p14="http://schemas.microsoft.com/office/powerpoint/2010/main" val="28052995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788" y="1055688"/>
            <a:ext cx="8686800" cy="33655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400" dirty="0"/>
              <a:t>Карта текущего состояния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23300" y="6527800"/>
            <a:ext cx="347663" cy="285750"/>
          </a:xfrm>
        </p:spPr>
        <p:txBody>
          <a:bodyPr/>
          <a:lstStyle/>
          <a:p>
            <a:pPr algn="ctr">
              <a:defRPr/>
            </a:pPr>
            <a:fld id="{328C4B0C-E43A-4295-B43A-70D103F0195A}" type="slidenum">
              <a:rPr lang="ru-RU" b="1" smtClean="0">
                <a:solidFill>
                  <a:srgbClr val="474B78">
                    <a:lumMod val="50000"/>
                  </a:srgbClr>
                </a:solidFill>
              </a:rPr>
              <a:pPr algn="ctr">
                <a:defRPr/>
              </a:pPr>
              <a:t>7</a:t>
            </a:fld>
            <a:endParaRPr lang="ru-RU" b="1" dirty="0">
              <a:solidFill>
                <a:srgbClr val="474B78">
                  <a:lumMod val="50000"/>
                </a:srgbClr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57200" y="188913"/>
            <a:ext cx="8686800" cy="838200"/>
          </a:xfrm>
          <a:prstGeom prst="rect">
            <a:avLst/>
          </a:prstGeom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 cap="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>
              <a:defRPr/>
            </a:pPr>
            <a:r>
              <a:rPr lang="ru-RU" sz="3000" dirty="0">
                <a:solidFill>
                  <a:srgbClr val="464646"/>
                </a:solidFill>
              </a:rPr>
              <a:t>Введение в предметную область</a:t>
            </a:r>
            <a:br>
              <a:rPr lang="ru-RU" sz="3000" dirty="0">
                <a:solidFill>
                  <a:srgbClr val="464646"/>
                </a:solidFill>
              </a:rPr>
            </a:br>
            <a:r>
              <a:rPr lang="ru-RU" sz="3000" dirty="0">
                <a:solidFill>
                  <a:srgbClr val="464646"/>
                </a:solidFill>
              </a:rPr>
              <a:t>(описание ситуации «как есть»)</a:t>
            </a:r>
          </a:p>
        </p:txBody>
      </p:sp>
      <p:sp>
        <p:nvSpPr>
          <p:cNvPr id="41" name="Штриховая стрелка вправо 40"/>
          <p:cNvSpPr/>
          <p:nvPr/>
        </p:nvSpPr>
        <p:spPr>
          <a:xfrm>
            <a:off x="85725" y="3976688"/>
            <a:ext cx="741363" cy="287337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0" name="Штриховая стрелка вправо 89"/>
          <p:cNvSpPr/>
          <p:nvPr/>
        </p:nvSpPr>
        <p:spPr>
          <a:xfrm>
            <a:off x="4800600" y="3900488"/>
            <a:ext cx="576263" cy="287337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graphicFrame>
        <p:nvGraphicFramePr>
          <p:cNvPr id="99" name="Таблица 98"/>
          <p:cNvGraphicFramePr>
            <a:graphicFrameLocks noGrp="1"/>
          </p:cNvGraphicFramePr>
          <p:nvPr/>
        </p:nvGraphicFramePr>
        <p:xfrm>
          <a:off x="879475" y="3622675"/>
          <a:ext cx="1471613" cy="24050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88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0376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Сотрудник отдела</a:t>
                      </a:r>
                    </a:p>
                  </a:txBody>
                  <a:tcPr marL="91514" marR="91514" marT="42025" marB="4202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2093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Определяет</a:t>
                      </a:r>
                      <a:r>
                        <a:rPr lang="ru-RU" sz="1300" baseline="0" dirty="0"/>
                        <a:t> ответственными исполнителями руководителей структурных подразделений департамента</a:t>
                      </a:r>
                      <a:endParaRPr lang="ru-RU" sz="1300" dirty="0"/>
                    </a:p>
                  </a:txBody>
                  <a:tcPr marL="91514" marR="91514" marT="42025" marB="4202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259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rgbClr val="7030A0"/>
                          </a:solidFill>
                        </a:rPr>
                        <a:t>60-120 мин.</a:t>
                      </a:r>
                    </a:p>
                  </a:txBody>
                  <a:tcPr marL="91514" marR="91514" marT="42025" marB="42025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dirty="0">
                          <a:solidFill>
                            <a:srgbClr val="FF0000"/>
                          </a:solidFill>
                        </a:rPr>
                        <a:t>6</a:t>
                      </a:r>
                    </a:p>
                  </a:txBody>
                  <a:tcPr marL="91514" marR="91514" marT="42025" marB="42025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4" name="TextBox 103"/>
          <p:cNvSpPr txBox="1"/>
          <p:nvPr/>
        </p:nvSpPr>
        <p:spPr>
          <a:xfrm>
            <a:off x="204788" y="4252913"/>
            <a:ext cx="503237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60-1440 мин.</a:t>
            </a:r>
          </a:p>
        </p:txBody>
      </p:sp>
      <p:sp>
        <p:nvSpPr>
          <p:cNvPr id="24" name="Штриховая стрелка вправо 23"/>
          <p:cNvSpPr/>
          <p:nvPr/>
        </p:nvSpPr>
        <p:spPr>
          <a:xfrm>
            <a:off x="2398713" y="4019550"/>
            <a:ext cx="650875" cy="287338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graphicFrame>
        <p:nvGraphicFramePr>
          <p:cNvPr id="25" name="Таблица 24"/>
          <p:cNvGraphicFramePr>
            <a:graphicFrameLocks noGrp="1"/>
          </p:cNvGraphicFramePr>
          <p:nvPr/>
        </p:nvGraphicFramePr>
        <p:xfrm>
          <a:off x="3049588" y="3579813"/>
          <a:ext cx="1727200" cy="2378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9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297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</a:t>
                      </a:r>
                    </a:p>
                    <a:p>
                      <a:pPr algn="ctr"/>
                      <a:r>
                        <a:rPr lang="ru-RU" sz="1400" dirty="0"/>
                        <a:t>отдела</a:t>
                      </a:r>
                    </a:p>
                  </a:txBody>
                  <a:tcPr marL="91470" marR="91470" marT="45730" marB="4573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196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Работает по</a:t>
                      </a:r>
                      <a:r>
                        <a:rPr lang="ru-RU" sz="1400" baseline="0" dirty="0"/>
                        <a:t> непосредственному исполнению поручений Губернатора области</a:t>
                      </a:r>
                      <a:endParaRPr lang="ru-RU" sz="1400" dirty="0"/>
                    </a:p>
                  </a:txBody>
                  <a:tcPr marL="91470" marR="91470" marT="45730" marB="4573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809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4320-129600</a:t>
                      </a:r>
                      <a:r>
                        <a:rPr lang="ru-RU" sz="13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300" dirty="0">
                        <a:solidFill>
                          <a:srgbClr val="7030A0"/>
                        </a:solidFill>
                      </a:endParaRPr>
                    </a:p>
                  </a:txBody>
                  <a:tcPr marL="91470" marR="91470" marT="45730" marB="4573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7</a:t>
                      </a:r>
                    </a:p>
                  </a:txBody>
                  <a:tcPr marL="91470" marR="91470" marT="45730" marB="4573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6" name="Скругленная прямоугольная выноска 25"/>
          <p:cNvSpPr/>
          <p:nvPr/>
        </p:nvSpPr>
        <p:spPr>
          <a:xfrm>
            <a:off x="141288" y="1484313"/>
            <a:ext cx="2022475" cy="2016125"/>
          </a:xfrm>
          <a:prstGeom prst="wedgeRoundRectCallou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300" dirty="0">
                <a:solidFill>
                  <a:prstClr val="white"/>
                </a:solidFill>
              </a:rPr>
              <a:t>Несвоевременное реагирование ответственных исполнителей на резолюцию начальника департамента или первого заместителя начальника департамента</a:t>
            </a:r>
          </a:p>
        </p:txBody>
      </p:sp>
      <p:sp>
        <p:nvSpPr>
          <p:cNvPr id="27" name="Скругленная прямоугольная выноска 26"/>
          <p:cNvSpPr/>
          <p:nvPr/>
        </p:nvSpPr>
        <p:spPr>
          <a:xfrm>
            <a:off x="2398713" y="1989138"/>
            <a:ext cx="2024062" cy="1236662"/>
          </a:xfrm>
          <a:prstGeom prst="wedgeRoundRectCallou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300" dirty="0">
                <a:solidFill>
                  <a:prstClr val="white"/>
                </a:solidFill>
              </a:rPr>
              <a:t>Длительность процесса контроля ввиду отсутствия наглядности по срокам исполнения поручений</a:t>
            </a:r>
          </a:p>
        </p:txBody>
      </p:sp>
      <p:sp>
        <p:nvSpPr>
          <p:cNvPr id="28" name="Пятно 1 88">
            <a:extLst/>
          </p:cNvPr>
          <p:cNvSpPr/>
          <p:nvPr/>
        </p:nvSpPr>
        <p:spPr>
          <a:xfrm>
            <a:off x="2493857" y="3659043"/>
            <a:ext cx="460953" cy="360040"/>
          </a:xfrm>
          <a:prstGeom prst="irregularSeal1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prstClr val="white"/>
                </a:solidFill>
                <a:latin typeface="Calibri"/>
              </a:rPr>
              <a:t>4</a:t>
            </a: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/>
        </p:nvGraphicFramePr>
        <p:xfrm>
          <a:off x="5376863" y="3644900"/>
          <a:ext cx="1306512" cy="2298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001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Сотрудник </a:t>
                      </a:r>
                    </a:p>
                    <a:p>
                      <a:pPr algn="ctr"/>
                      <a:r>
                        <a:rPr lang="ru-RU" sz="1300" dirty="0"/>
                        <a:t>отдела</a:t>
                      </a:r>
                    </a:p>
                  </a:txBody>
                  <a:tcPr marL="91414" marR="91414" marT="41823" marB="41823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095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Контролирует ход исполнения поручений</a:t>
                      </a:r>
                      <a:r>
                        <a:rPr lang="ru-RU" sz="1300" baseline="0" dirty="0"/>
                        <a:t> Губернатора области в СЭД</a:t>
                      </a:r>
                      <a:endParaRPr lang="ru-RU" sz="1300" dirty="0"/>
                    </a:p>
                  </a:txBody>
                  <a:tcPr marL="91414" marR="91414" marT="41823" marB="41823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73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rgbClr val="7030A0"/>
                          </a:solidFill>
                        </a:rPr>
                        <a:t>60-480</a:t>
                      </a:r>
                      <a:r>
                        <a:rPr lang="ru-RU" sz="12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200" dirty="0">
                        <a:solidFill>
                          <a:srgbClr val="7030A0"/>
                        </a:solidFill>
                      </a:endParaRPr>
                    </a:p>
                  </a:txBody>
                  <a:tcPr marL="91414" marR="91414" marT="41823" marB="4182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dirty="0">
                          <a:solidFill>
                            <a:srgbClr val="FF0000"/>
                          </a:solidFill>
                        </a:rPr>
                        <a:t>8</a:t>
                      </a:r>
                    </a:p>
                  </a:txBody>
                  <a:tcPr marL="91414" marR="91414" marT="41823" marB="41823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1" name="Штриховая стрелка вправо 30"/>
          <p:cNvSpPr/>
          <p:nvPr/>
        </p:nvSpPr>
        <p:spPr>
          <a:xfrm>
            <a:off x="6740525" y="3960813"/>
            <a:ext cx="503238" cy="287337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graphicFrame>
        <p:nvGraphicFramePr>
          <p:cNvPr id="32" name="Таблица 31"/>
          <p:cNvGraphicFramePr>
            <a:graphicFrameLocks noGrp="1"/>
          </p:cNvGraphicFramePr>
          <p:nvPr/>
        </p:nvGraphicFramePr>
        <p:xfrm>
          <a:off x="7262813" y="3635375"/>
          <a:ext cx="1366837" cy="2200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06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176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</a:t>
                      </a:r>
                    </a:p>
                    <a:p>
                      <a:pPr algn="ctr"/>
                      <a:r>
                        <a:rPr lang="ru-RU" sz="1400" dirty="0"/>
                        <a:t>отдела</a:t>
                      </a:r>
                    </a:p>
                  </a:txBody>
                  <a:tcPr marL="91515" marR="91515" marT="45728" marB="45728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190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Напоминает</a:t>
                      </a:r>
                      <a:r>
                        <a:rPr lang="ru-RU" sz="1400" baseline="0" dirty="0"/>
                        <a:t> исполнителям о сроках поручений</a:t>
                      </a:r>
                      <a:endParaRPr lang="ru-RU" sz="1400" dirty="0"/>
                    </a:p>
                  </a:txBody>
                  <a:tcPr marL="91515" marR="91515" marT="45728" marB="45728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198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60-480</a:t>
                      </a:r>
                      <a:r>
                        <a:rPr lang="ru-RU" sz="13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300" dirty="0">
                        <a:solidFill>
                          <a:srgbClr val="7030A0"/>
                        </a:solidFill>
                      </a:endParaRPr>
                    </a:p>
                  </a:txBody>
                  <a:tcPr marL="91515" marR="91515" marT="45728" marB="45728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9</a:t>
                      </a:r>
                    </a:p>
                  </a:txBody>
                  <a:tcPr marL="91515" marR="91515" marT="45728" marB="45728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4" name="Пятно 1 88">
            <a:extLst/>
          </p:cNvPr>
          <p:cNvSpPr/>
          <p:nvPr/>
        </p:nvSpPr>
        <p:spPr>
          <a:xfrm>
            <a:off x="214726" y="3616791"/>
            <a:ext cx="460953" cy="360040"/>
          </a:xfrm>
          <a:prstGeom prst="irregularSeal1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prstClr val="white"/>
                </a:solidFill>
                <a:latin typeface="Calibri"/>
              </a:rPr>
              <a:t>3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403475" y="4365625"/>
            <a:ext cx="598488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1440- 10080 мин.</a:t>
            </a:r>
          </a:p>
        </p:txBody>
      </p:sp>
      <p:sp>
        <p:nvSpPr>
          <p:cNvPr id="37" name="Штриховая стрелка вправо 36"/>
          <p:cNvSpPr/>
          <p:nvPr/>
        </p:nvSpPr>
        <p:spPr>
          <a:xfrm>
            <a:off x="8675688" y="3976688"/>
            <a:ext cx="468312" cy="287337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732588" y="4192588"/>
            <a:ext cx="503237" cy="552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60-1440 мин.</a:t>
            </a:r>
          </a:p>
        </p:txBody>
      </p:sp>
      <p:sp>
        <p:nvSpPr>
          <p:cNvPr id="42" name="Скругленная прямоугольная выноска 41"/>
          <p:cNvSpPr/>
          <p:nvPr/>
        </p:nvSpPr>
        <p:spPr>
          <a:xfrm>
            <a:off x="6372225" y="2133600"/>
            <a:ext cx="2024063" cy="1236663"/>
          </a:xfrm>
          <a:prstGeom prst="wedgeRoundRectCallou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300" dirty="0">
                <a:solidFill>
                  <a:prstClr val="white"/>
                </a:solidFill>
              </a:rPr>
              <a:t>Необходимость многократного обзвона ответственных исполнителей</a:t>
            </a:r>
          </a:p>
        </p:txBody>
      </p:sp>
      <p:sp>
        <p:nvSpPr>
          <p:cNvPr id="43" name="Пятно 1 88">
            <a:extLst/>
          </p:cNvPr>
          <p:cNvSpPr/>
          <p:nvPr/>
        </p:nvSpPr>
        <p:spPr>
          <a:xfrm>
            <a:off x="6783119" y="3600660"/>
            <a:ext cx="460953" cy="360040"/>
          </a:xfrm>
          <a:prstGeom prst="irregularSeal1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prstClr val="white"/>
                </a:solidFill>
                <a:latin typeface="Calibri"/>
              </a:rPr>
              <a:t>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979493" y="-27384"/>
            <a:ext cx="1057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ПРИМЕР</a:t>
            </a:r>
          </a:p>
        </p:txBody>
      </p:sp>
    </p:spTree>
    <p:extLst>
      <p:ext uri="{BB962C8B-B14F-4D97-AF65-F5344CB8AC3E}">
        <p14:creationId xmlns:p14="http://schemas.microsoft.com/office/powerpoint/2010/main" val="2371807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89988" y="6572250"/>
            <a:ext cx="347662" cy="285750"/>
          </a:xfrm>
        </p:spPr>
        <p:txBody>
          <a:bodyPr/>
          <a:lstStyle/>
          <a:p>
            <a:pPr algn="ctr">
              <a:defRPr/>
            </a:pPr>
            <a:fld id="{616A9FBC-6192-4DC1-BE13-5C092C1394EB}" type="slidenum">
              <a:rPr lang="ru-RU" b="1" smtClean="0">
                <a:solidFill>
                  <a:srgbClr val="474B78">
                    <a:lumMod val="50000"/>
                  </a:srgbClr>
                </a:solidFill>
              </a:rPr>
              <a:pPr algn="ctr">
                <a:defRPr/>
              </a:pPr>
              <a:t>8</a:t>
            </a:fld>
            <a:endParaRPr lang="ru-RU" b="1" dirty="0">
              <a:solidFill>
                <a:srgbClr val="474B78">
                  <a:lumMod val="50000"/>
                </a:srgbClr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57200" y="188913"/>
            <a:ext cx="8686800" cy="838200"/>
          </a:xfrm>
          <a:prstGeom prst="rect">
            <a:avLst/>
          </a:prstGeom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 cap="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>
              <a:defRPr/>
            </a:pPr>
            <a:r>
              <a:rPr lang="ru-RU" sz="3000" dirty="0">
                <a:solidFill>
                  <a:srgbClr val="464646"/>
                </a:solidFill>
              </a:rPr>
              <a:t>Введение в предметную область</a:t>
            </a:r>
            <a:br>
              <a:rPr lang="ru-RU" sz="3000" dirty="0">
                <a:solidFill>
                  <a:srgbClr val="464646"/>
                </a:solidFill>
              </a:rPr>
            </a:br>
            <a:r>
              <a:rPr lang="ru-RU" sz="3000" dirty="0">
                <a:solidFill>
                  <a:srgbClr val="464646"/>
                </a:solidFill>
              </a:rPr>
              <a:t>(описание ситуации «как есть»)</a:t>
            </a:r>
          </a:p>
        </p:txBody>
      </p:sp>
      <p:graphicFrame>
        <p:nvGraphicFramePr>
          <p:cNvPr id="78" name="Таблица 77"/>
          <p:cNvGraphicFramePr>
            <a:graphicFrameLocks noGrp="1"/>
          </p:cNvGraphicFramePr>
          <p:nvPr/>
        </p:nvGraphicFramePr>
        <p:xfrm>
          <a:off x="149225" y="1128713"/>
          <a:ext cx="1901825" cy="2170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9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18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5234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</a:t>
                      </a:r>
                    </a:p>
                    <a:p>
                      <a:pPr algn="ctr"/>
                      <a:r>
                        <a:rPr lang="ru-RU" sz="1400" dirty="0"/>
                        <a:t>отдела</a:t>
                      </a:r>
                    </a:p>
                  </a:txBody>
                  <a:tcPr marL="91432" marR="91432" marT="44257" marB="44257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8244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Готовит</a:t>
                      </a:r>
                      <a:r>
                        <a:rPr lang="ru-RU" sz="1400" baseline="0" dirty="0"/>
                        <a:t> информацию об (о ходе) исполнения поручений Губернатора области</a:t>
                      </a:r>
                      <a:endParaRPr lang="ru-RU" sz="1400" dirty="0"/>
                    </a:p>
                  </a:txBody>
                  <a:tcPr marL="91432" marR="91432" marT="44257" marB="44257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6634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60-120</a:t>
                      </a:r>
                      <a:r>
                        <a:rPr lang="ru-RU" sz="13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300" dirty="0">
                        <a:solidFill>
                          <a:srgbClr val="7030A0"/>
                        </a:solidFill>
                      </a:endParaRPr>
                    </a:p>
                  </a:txBody>
                  <a:tcPr marL="91432" marR="91432" marT="44257" marB="4425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10</a:t>
                      </a:r>
                      <a:r>
                        <a:rPr lang="ru-RU" sz="1200" baseline="0" dirty="0">
                          <a:solidFill>
                            <a:srgbClr val="FF0000"/>
                          </a:solidFill>
                        </a:rPr>
                        <a:t> «</a:t>
                      </a:r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А»</a:t>
                      </a:r>
                    </a:p>
                  </a:txBody>
                  <a:tcPr marL="91432" marR="91432" marT="44257" marB="44257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9" name="Таблица 78"/>
          <p:cNvGraphicFramePr>
            <a:graphicFrameLocks noGrp="1"/>
          </p:cNvGraphicFramePr>
          <p:nvPr/>
        </p:nvGraphicFramePr>
        <p:xfrm>
          <a:off x="169863" y="3429000"/>
          <a:ext cx="1881187" cy="2393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35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76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37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Сотрудник </a:t>
                      </a:r>
                    </a:p>
                    <a:p>
                      <a:pPr algn="ctr"/>
                      <a:r>
                        <a:rPr lang="ru-RU" sz="1200" dirty="0"/>
                        <a:t>отдела</a:t>
                      </a:r>
                    </a:p>
                  </a:txBody>
                  <a:tcPr marL="91390" marR="91390" marT="39006" marB="39006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4137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Готовит</a:t>
                      </a:r>
                      <a:r>
                        <a:rPr lang="ru-RU" sz="1200" baseline="0" dirty="0"/>
                        <a:t> сводную информацию об </a:t>
                      </a:r>
                    </a:p>
                    <a:p>
                      <a:pPr algn="ctr"/>
                      <a:r>
                        <a:rPr lang="ru-RU" sz="1200" baseline="0" dirty="0"/>
                        <a:t>(о ходе) исполнения поручений Губернатора области от курируемых управлений области</a:t>
                      </a:r>
                      <a:endParaRPr lang="ru-RU" sz="1200" dirty="0"/>
                    </a:p>
                  </a:txBody>
                  <a:tcPr marL="91390" marR="91390" marT="39006" marB="39006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6041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rgbClr val="7030A0"/>
                          </a:solidFill>
                        </a:rPr>
                        <a:t>120--480</a:t>
                      </a:r>
                      <a:r>
                        <a:rPr lang="ru-RU" sz="11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100" dirty="0">
                        <a:solidFill>
                          <a:srgbClr val="7030A0"/>
                        </a:solidFill>
                      </a:endParaRPr>
                    </a:p>
                  </a:txBody>
                  <a:tcPr marL="91390" marR="91390" marT="39006" marB="39006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dirty="0">
                          <a:solidFill>
                            <a:srgbClr val="FF0000"/>
                          </a:solidFill>
                        </a:rPr>
                        <a:t>10</a:t>
                      </a:r>
                      <a:r>
                        <a:rPr lang="ru-RU" sz="1000" baseline="0" dirty="0">
                          <a:solidFill>
                            <a:srgbClr val="FF0000"/>
                          </a:solidFill>
                        </a:rPr>
                        <a:t> «Б»</a:t>
                      </a:r>
                      <a:endParaRPr lang="ru-RU" sz="1000" dirty="0">
                        <a:solidFill>
                          <a:srgbClr val="FF0000"/>
                        </a:solidFill>
                      </a:endParaRPr>
                    </a:p>
                  </a:txBody>
                  <a:tcPr marL="91390" marR="91390" marT="39006" marB="39006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Стрелка вправо 5"/>
          <p:cNvSpPr/>
          <p:nvPr/>
        </p:nvSpPr>
        <p:spPr>
          <a:xfrm rot="19486884">
            <a:off x="-15875" y="3087688"/>
            <a:ext cx="319088" cy="261937"/>
          </a:xfrm>
          <a:prstGeom prst="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80" name="Стрелка вправо 79"/>
          <p:cNvSpPr/>
          <p:nvPr/>
        </p:nvSpPr>
        <p:spPr>
          <a:xfrm rot="1381404">
            <a:off x="22225" y="3322638"/>
            <a:ext cx="223838" cy="263525"/>
          </a:xfrm>
          <a:prstGeom prst="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81" name="Стрелка вправо 80"/>
          <p:cNvSpPr/>
          <p:nvPr/>
        </p:nvSpPr>
        <p:spPr>
          <a:xfrm rot="18659633">
            <a:off x="2025651" y="3302000"/>
            <a:ext cx="341312" cy="261937"/>
          </a:xfrm>
          <a:prstGeom prst="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82" name="Стрелка вправо 81"/>
          <p:cNvSpPr/>
          <p:nvPr/>
        </p:nvSpPr>
        <p:spPr>
          <a:xfrm rot="2436545">
            <a:off x="2030413" y="2941638"/>
            <a:ext cx="330200" cy="261937"/>
          </a:xfrm>
          <a:prstGeom prst="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83" name="TextBox 82"/>
          <p:cNvSpPr txBox="1"/>
          <p:nvPr/>
        </p:nvSpPr>
        <p:spPr>
          <a:xfrm rot="1998816">
            <a:off x="1943100" y="2566988"/>
            <a:ext cx="503238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5-30 мин.</a:t>
            </a:r>
          </a:p>
        </p:txBody>
      </p:sp>
      <p:graphicFrame>
        <p:nvGraphicFramePr>
          <p:cNvPr id="84" name="Таблица 83"/>
          <p:cNvGraphicFramePr>
            <a:graphicFrameLocks noGrp="1"/>
          </p:cNvGraphicFramePr>
          <p:nvPr/>
        </p:nvGraphicFramePr>
        <p:xfrm>
          <a:off x="2371725" y="2087563"/>
          <a:ext cx="1368425" cy="2200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2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176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</a:t>
                      </a:r>
                    </a:p>
                    <a:p>
                      <a:pPr algn="ctr"/>
                      <a:r>
                        <a:rPr lang="ru-RU" sz="1400" dirty="0"/>
                        <a:t>отдела</a:t>
                      </a:r>
                    </a:p>
                  </a:txBody>
                  <a:tcPr marL="91505" marR="91505" marT="45728" marB="45728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190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Вычитывает информацию</a:t>
                      </a:r>
                      <a:r>
                        <a:rPr lang="ru-RU" sz="1400" baseline="0" dirty="0"/>
                        <a:t>  об исполнении поручений</a:t>
                      </a:r>
                      <a:endParaRPr lang="ru-RU" sz="1400" dirty="0"/>
                    </a:p>
                  </a:txBody>
                  <a:tcPr marL="91505" marR="91505" marT="45728" marB="45728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198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15-60</a:t>
                      </a:r>
                      <a:r>
                        <a:rPr lang="ru-RU" sz="13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300" dirty="0">
                        <a:solidFill>
                          <a:srgbClr val="7030A0"/>
                        </a:solidFill>
                      </a:endParaRPr>
                    </a:p>
                  </a:txBody>
                  <a:tcPr marL="91505" marR="91505" marT="45728" marB="45728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11</a:t>
                      </a:r>
                    </a:p>
                  </a:txBody>
                  <a:tcPr marL="91505" marR="91505" marT="45728" marB="45728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5" name="Таблица 84"/>
          <p:cNvGraphicFramePr>
            <a:graphicFrameLocks noGrp="1"/>
          </p:cNvGraphicFramePr>
          <p:nvPr/>
        </p:nvGraphicFramePr>
        <p:xfrm>
          <a:off x="3889375" y="2114550"/>
          <a:ext cx="1368425" cy="2389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67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17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0516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Сотрудник </a:t>
                      </a:r>
                    </a:p>
                    <a:p>
                      <a:pPr algn="ctr"/>
                      <a:r>
                        <a:rPr lang="ru-RU" sz="1300" dirty="0"/>
                        <a:t>отдела</a:t>
                      </a:r>
                    </a:p>
                  </a:txBody>
                  <a:tcPr marL="91505" marR="91505" marT="42095" marB="4209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8643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Согласовывает проект письма</a:t>
                      </a:r>
                      <a:r>
                        <a:rPr lang="ru-RU" sz="1300" baseline="0" dirty="0"/>
                        <a:t> с первым заместителем начальника департамента</a:t>
                      </a:r>
                      <a:endParaRPr lang="ru-RU" sz="1300" dirty="0"/>
                    </a:p>
                  </a:txBody>
                  <a:tcPr marL="91505" marR="91505" marT="42095" marB="4209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02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rgbClr val="7030A0"/>
                          </a:solidFill>
                        </a:rPr>
                        <a:t>15-60</a:t>
                      </a:r>
                      <a:r>
                        <a:rPr lang="ru-RU" sz="12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200" dirty="0">
                        <a:solidFill>
                          <a:srgbClr val="7030A0"/>
                        </a:solidFill>
                      </a:endParaRPr>
                    </a:p>
                  </a:txBody>
                  <a:tcPr marL="91505" marR="91505" marT="42095" marB="42095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dirty="0">
                          <a:solidFill>
                            <a:srgbClr val="FF0000"/>
                          </a:solidFill>
                        </a:rPr>
                        <a:t>12</a:t>
                      </a:r>
                    </a:p>
                  </a:txBody>
                  <a:tcPr marL="91505" marR="91505" marT="42095" marB="42095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6" name="Штриховая стрелка вправо 85"/>
          <p:cNvSpPr/>
          <p:nvPr/>
        </p:nvSpPr>
        <p:spPr>
          <a:xfrm>
            <a:off x="3687763" y="2535238"/>
            <a:ext cx="260350" cy="287337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3565525" y="2887663"/>
            <a:ext cx="503238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60-1440 мин.</a:t>
            </a:r>
          </a:p>
        </p:txBody>
      </p:sp>
      <p:graphicFrame>
        <p:nvGraphicFramePr>
          <p:cNvPr id="88" name="Таблица 87"/>
          <p:cNvGraphicFramePr>
            <a:graphicFrameLocks noGrp="1"/>
          </p:cNvGraphicFramePr>
          <p:nvPr/>
        </p:nvGraphicFramePr>
        <p:xfrm>
          <a:off x="5756275" y="2103438"/>
          <a:ext cx="1366838" cy="2697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70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98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267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</a:t>
                      </a:r>
                    </a:p>
                    <a:p>
                      <a:pPr algn="ctr"/>
                      <a:r>
                        <a:rPr lang="ru-RU" sz="1400" dirty="0"/>
                        <a:t>отдела</a:t>
                      </a:r>
                    </a:p>
                  </a:txBody>
                  <a:tcPr marL="91399" marR="91399" marT="45727" marB="45727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98708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Направляет документ</a:t>
                      </a:r>
                      <a:r>
                        <a:rPr lang="ru-RU" sz="1400" baseline="0" dirty="0"/>
                        <a:t> на подпись заместителю Губернатора области -начальнику департамента</a:t>
                      </a:r>
                      <a:endParaRPr lang="ru-RU" sz="1400" dirty="0"/>
                    </a:p>
                  </a:txBody>
                  <a:tcPr marL="91399" marR="91399" marT="45727" marB="45727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187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15-60</a:t>
                      </a:r>
                      <a:r>
                        <a:rPr lang="ru-RU" sz="13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300" dirty="0">
                        <a:solidFill>
                          <a:srgbClr val="7030A0"/>
                        </a:solidFill>
                      </a:endParaRPr>
                    </a:p>
                  </a:txBody>
                  <a:tcPr marL="91399" marR="91399" marT="45727" marB="4572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13</a:t>
                      </a:r>
                    </a:p>
                  </a:txBody>
                  <a:tcPr marL="91399" marR="91399" marT="45727" marB="45727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9" name="Штриховая стрелка вправо 88"/>
          <p:cNvSpPr/>
          <p:nvPr/>
        </p:nvSpPr>
        <p:spPr>
          <a:xfrm>
            <a:off x="5346700" y="2535238"/>
            <a:ext cx="379413" cy="287337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222875" y="2822575"/>
            <a:ext cx="503238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60-1440 мин.</a:t>
            </a:r>
          </a:p>
        </p:txBody>
      </p:sp>
      <p:sp>
        <p:nvSpPr>
          <p:cNvPr id="91" name="Штриховая стрелка вправо 90"/>
          <p:cNvSpPr/>
          <p:nvPr/>
        </p:nvSpPr>
        <p:spPr>
          <a:xfrm>
            <a:off x="7175500" y="2530475"/>
            <a:ext cx="266700" cy="287338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graphicFrame>
        <p:nvGraphicFramePr>
          <p:cNvPr id="92" name="Таблица 91"/>
          <p:cNvGraphicFramePr>
            <a:graphicFrameLocks noGrp="1"/>
          </p:cNvGraphicFramePr>
          <p:nvPr/>
        </p:nvGraphicFramePr>
        <p:xfrm>
          <a:off x="7439025" y="2058988"/>
          <a:ext cx="1439863" cy="4616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5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5234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Сотрудник </a:t>
                      </a:r>
                    </a:p>
                    <a:p>
                      <a:pPr algn="ctr"/>
                      <a:r>
                        <a:rPr lang="ru-RU" sz="1300" dirty="0"/>
                        <a:t>отдела</a:t>
                      </a:r>
                    </a:p>
                  </a:txBody>
                  <a:tcPr marL="91536" marR="91536" marT="43703" marB="43703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786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baseline="0" dirty="0"/>
                        <a:t>Осуществляет работу по сопровождению документа:</a:t>
                      </a:r>
                    </a:p>
                    <a:p>
                      <a:pPr algn="ctr"/>
                      <a:r>
                        <a:rPr lang="ru-RU" sz="1300" dirty="0"/>
                        <a:t>-сканирование;</a:t>
                      </a:r>
                    </a:p>
                    <a:p>
                      <a:pPr algn="ctr"/>
                      <a:r>
                        <a:rPr lang="ru-RU" sz="1300" dirty="0"/>
                        <a:t>-присвоение</a:t>
                      </a:r>
                      <a:r>
                        <a:rPr lang="ru-RU" sz="1300" baseline="0" dirty="0"/>
                        <a:t> номера;</a:t>
                      </a:r>
                    </a:p>
                    <a:p>
                      <a:pPr algn="ctr"/>
                      <a:r>
                        <a:rPr lang="ru-RU" sz="1300" baseline="0" dirty="0"/>
                        <a:t>-размещение в СЭД;</a:t>
                      </a:r>
                    </a:p>
                    <a:p>
                      <a:pPr algn="ctr"/>
                      <a:r>
                        <a:rPr lang="ru-RU" sz="1300" baseline="0" dirty="0"/>
                        <a:t>-отправка оригинала документа  в контрольное управление Администрации Губернатора области</a:t>
                      </a:r>
                      <a:endParaRPr lang="ru-RU" sz="1300" dirty="0"/>
                    </a:p>
                  </a:txBody>
                  <a:tcPr marL="91536" marR="91536" marT="43703" marB="43703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35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rgbClr val="7030A0"/>
                          </a:solidFill>
                        </a:rPr>
                        <a:t>15-30</a:t>
                      </a:r>
                      <a:r>
                        <a:rPr lang="ru-RU" sz="12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200" dirty="0">
                        <a:solidFill>
                          <a:srgbClr val="7030A0"/>
                        </a:solidFill>
                      </a:endParaRPr>
                    </a:p>
                  </a:txBody>
                  <a:tcPr marL="91536" marR="91536" marT="43703" marB="4370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dirty="0">
                          <a:solidFill>
                            <a:srgbClr val="FF0000"/>
                          </a:solidFill>
                        </a:rPr>
                        <a:t>14</a:t>
                      </a:r>
                    </a:p>
                  </a:txBody>
                  <a:tcPr marL="91536" marR="91536" marT="43703" marB="43703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3" name="Штриховая стрелка вправо 92"/>
          <p:cNvSpPr/>
          <p:nvPr/>
        </p:nvSpPr>
        <p:spPr>
          <a:xfrm>
            <a:off x="8893175" y="2492375"/>
            <a:ext cx="250825" cy="287338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7010400" y="2887663"/>
            <a:ext cx="503238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60-1440 мин.</a:t>
            </a:r>
          </a:p>
        </p:txBody>
      </p:sp>
      <p:sp>
        <p:nvSpPr>
          <p:cNvPr id="95" name="Пятно 1 88">
            <a:extLst/>
          </p:cNvPr>
          <p:cNvSpPr/>
          <p:nvPr/>
        </p:nvSpPr>
        <p:spPr>
          <a:xfrm>
            <a:off x="5264908" y="2175040"/>
            <a:ext cx="460953" cy="360040"/>
          </a:xfrm>
          <a:prstGeom prst="irregularSeal1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prstClr val="white"/>
                </a:solidFill>
                <a:latin typeface="Calibri"/>
              </a:rPr>
              <a:t>6</a:t>
            </a:r>
          </a:p>
        </p:txBody>
      </p:sp>
      <p:sp>
        <p:nvSpPr>
          <p:cNvPr id="96" name="Скругленная прямоугольная выноска 95"/>
          <p:cNvSpPr/>
          <p:nvPr/>
        </p:nvSpPr>
        <p:spPr>
          <a:xfrm>
            <a:off x="4822825" y="1123950"/>
            <a:ext cx="2486025" cy="912813"/>
          </a:xfrm>
          <a:prstGeom prst="wedgeRoundRectCallou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300" dirty="0">
                <a:solidFill>
                  <a:prstClr val="white"/>
                </a:solidFill>
              </a:rPr>
              <a:t>Неоднократная корректировка информации об исполнении поручений (о ходе исполнения поручений)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8766175" y="2797175"/>
            <a:ext cx="503238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10-4320мин.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979493" y="-27384"/>
            <a:ext cx="1057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ПРИМЕР</a:t>
            </a:r>
          </a:p>
        </p:txBody>
      </p:sp>
    </p:spTree>
    <p:extLst>
      <p:ext uri="{BB962C8B-B14F-4D97-AF65-F5344CB8AC3E}">
        <p14:creationId xmlns:p14="http://schemas.microsoft.com/office/powerpoint/2010/main" val="38608004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04250" y="6572250"/>
            <a:ext cx="533400" cy="285750"/>
          </a:xfrm>
        </p:spPr>
        <p:txBody>
          <a:bodyPr/>
          <a:lstStyle/>
          <a:p>
            <a:pPr algn="ctr">
              <a:defRPr/>
            </a:pPr>
            <a:fld id="{D8922BF7-6120-489F-9C71-F77DC0C42328}" type="slidenum">
              <a:rPr lang="ru-RU" b="1" smtClean="0">
                <a:solidFill>
                  <a:srgbClr val="474B78">
                    <a:lumMod val="50000"/>
                  </a:srgbClr>
                </a:solidFill>
              </a:rPr>
              <a:pPr algn="ctr">
                <a:defRPr/>
              </a:pPr>
              <a:t>9</a:t>
            </a:fld>
            <a:endParaRPr lang="ru-RU" b="1" dirty="0">
              <a:solidFill>
                <a:srgbClr val="474B78">
                  <a:lumMod val="50000"/>
                </a:srgbClr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50850" y="188913"/>
            <a:ext cx="8686800" cy="838200"/>
          </a:xfrm>
          <a:prstGeom prst="rect">
            <a:avLst/>
          </a:prstGeom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 cap="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>
              <a:defRPr/>
            </a:pPr>
            <a:r>
              <a:rPr lang="ru-RU" sz="3000" dirty="0">
                <a:solidFill>
                  <a:srgbClr val="464646"/>
                </a:solidFill>
              </a:rPr>
              <a:t>Введение в предметную область</a:t>
            </a:r>
            <a:br>
              <a:rPr lang="ru-RU" sz="3000" dirty="0">
                <a:solidFill>
                  <a:srgbClr val="464646"/>
                </a:solidFill>
              </a:rPr>
            </a:br>
            <a:r>
              <a:rPr lang="ru-RU" sz="3000" dirty="0">
                <a:solidFill>
                  <a:srgbClr val="464646"/>
                </a:solidFill>
              </a:rPr>
              <a:t>(описание ситуации «как есть»)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-71438" y="2878138"/>
            <a:ext cx="504826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10-4320мин.</a:t>
            </a:r>
          </a:p>
        </p:txBody>
      </p:sp>
      <p:sp>
        <p:nvSpPr>
          <p:cNvPr id="63" name="Штриховая стрелка вправо 62"/>
          <p:cNvSpPr/>
          <p:nvPr/>
        </p:nvSpPr>
        <p:spPr>
          <a:xfrm>
            <a:off x="34925" y="2457450"/>
            <a:ext cx="360363" cy="287338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984919" y="5689497"/>
            <a:ext cx="2911764" cy="913236"/>
          </a:xfrm>
          <a:prstGeom prst="roundRect">
            <a:avLst/>
          </a:prstGeom>
          <a:gradFill>
            <a:gsLst>
              <a:gs pos="0">
                <a:schemeClr val="accent1">
                  <a:tint val="30000"/>
                  <a:satMod val="250000"/>
                </a:schemeClr>
              </a:gs>
              <a:gs pos="72000">
                <a:schemeClr val="accent1">
                  <a:tint val="75000"/>
                  <a:satMod val="210000"/>
                </a:schemeClr>
              </a:gs>
              <a:gs pos="100000">
                <a:schemeClr val="accent1">
                  <a:tint val="85000"/>
                  <a:satMod val="210000"/>
                </a:schemeClr>
              </a:gs>
            </a:gsLst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78525" y="5822950"/>
            <a:ext cx="291147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prstClr val="black"/>
                </a:solidFill>
                <a:latin typeface="Franklin Gothic Medium"/>
                <a:cs typeface="Arial" charset="0"/>
              </a:rPr>
              <a:t>ВПП 4906 – 132570 мин.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prstClr val="black"/>
                </a:solidFill>
                <a:latin typeface="Franklin Gothic Medium"/>
                <a:cs typeface="Arial" charset="0"/>
              </a:rPr>
              <a:t>    3,41 – 92,1 дней</a:t>
            </a:r>
            <a:r>
              <a:rPr lang="ru-RU" dirty="0">
                <a:solidFill>
                  <a:prstClr val="black"/>
                </a:solidFill>
                <a:latin typeface="Arial" charset="0"/>
                <a:cs typeface="Arial" charset="0"/>
              </a:rPr>
              <a:t> </a:t>
            </a:r>
          </a:p>
        </p:txBody>
      </p:sp>
      <p:graphicFrame>
        <p:nvGraphicFramePr>
          <p:cNvPr id="36" name="Таблица 35"/>
          <p:cNvGraphicFramePr>
            <a:graphicFrameLocks noGrp="1"/>
          </p:cNvGraphicFramePr>
          <p:nvPr/>
        </p:nvGraphicFramePr>
        <p:xfrm>
          <a:off x="395288" y="2066925"/>
          <a:ext cx="1368425" cy="2697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2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25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Начальник </a:t>
                      </a:r>
                    </a:p>
                    <a:p>
                      <a:pPr algn="ctr"/>
                      <a:r>
                        <a:rPr lang="ru-RU" sz="1400" dirty="0"/>
                        <a:t>отдела</a:t>
                      </a:r>
                    </a:p>
                  </a:txBody>
                  <a:tcPr marL="91505" marR="91505" marT="45744" marB="45744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98576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Направляет документ</a:t>
                      </a:r>
                      <a:r>
                        <a:rPr lang="ru-RU" sz="1400" baseline="0" dirty="0"/>
                        <a:t> на подпись заместителю Губернатора области -начальнику департамента</a:t>
                      </a:r>
                      <a:endParaRPr lang="ru-RU" sz="1400" dirty="0"/>
                    </a:p>
                  </a:txBody>
                  <a:tcPr marL="91505" marR="91505" marT="45744" marB="45744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328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20-60</a:t>
                      </a:r>
                      <a:r>
                        <a:rPr lang="ru-RU" sz="13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300" dirty="0">
                        <a:solidFill>
                          <a:srgbClr val="7030A0"/>
                        </a:solidFill>
                      </a:endParaRPr>
                    </a:p>
                  </a:txBody>
                  <a:tcPr marL="91505" marR="91505" marT="45744" marB="457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15</a:t>
                      </a:r>
                    </a:p>
                  </a:txBody>
                  <a:tcPr marL="91505" marR="91505" marT="45744" marB="45744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43" name="Таблица 42"/>
          <p:cNvGraphicFramePr>
            <a:graphicFrameLocks noGrp="1"/>
          </p:cNvGraphicFramePr>
          <p:nvPr/>
        </p:nvGraphicFramePr>
        <p:xfrm>
          <a:off x="2124075" y="2033588"/>
          <a:ext cx="1368425" cy="3444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2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275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отдела</a:t>
                      </a:r>
                    </a:p>
                  </a:txBody>
                  <a:tcPr marL="91505" marR="91505" marT="45745" marB="4574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88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Готовит справочные материалы,</a:t>
                      </a:r>
                      <a:r>
                        <a:rPr lang="ru-RU" sz="1400" baseline="0" dirty="0"/>
                        <a:t> презентацию заместителю Губернатора области – начальнику департамента для доклада </a:t>
                      </a:r>
                    </a:p>
                    <a:p>
                      <a:pPr algn="ctr"/>
                      <a:r>
                        <a:rPr lang="ru-RU" sz="1400" baseline="0" dirty="0"/>
                        <a:t>на РЧ</a:t>
                      </a:r>
                      <a:endParaRPr lang="ru-RU" sz="1400" dirty="0"/>
                    </a:p>
                  </a:txBody>
                  <a:tcPr marL="91505" marR="91505" marT="45745" marB="4574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791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60-480</a:t>
                      </a:r>
                      <a:r>
                        <a:rPr lang="ru-RU" sz="13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300" dirty="0">
                        <a:solidFill>
                          <a:srgbClr val="7030A0"/>
                        </a:solidFill>
                      </a:endParaRPr>
                    </a:p>
                  </a:txBody>
                  <a:tcPr marL="91505" marR="91505" marT="45745" marB="45745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16</a:t>
                      </a:r>
                    </a:p>
                  </a:txBody>
                  <a:tcPr marL="91505" marR="91505" marT="45745" marB="45745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4" name="Штриховая стрелка вправо 43"/>
          <p:cNvSpPr/>
          <p:nvPr/>
        </p:nvSpPr>
        <p:spPr>
          <a:xfrm>
            <a:off x="1792288" y="2457450"/>
            <a:ext cx="360362" cy="287338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690688" y="2744788"/>
            <a:ext cx="504825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120-4320мин.</a:t>
            </a:r>
          </a:p>
        </p:txBody>
      </p:sp>
      <p:graphicFrame>
        <p:nvGraphicFramePr>
          <p:cNvPr id="49" name="Таблица 48"/>
          <p:cNvGraphicFramePr>
            <a:graphicFrameLocks noGrp="1"/>
          </p:cNvGraphicFramePr>
          <p:nvPr/>
        </p:nvGraphicFramePr>
        <p:xfrm>
          <a:off x="3881438" y="2000250"/>
          <a:ext cx="1655762" cy="23082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7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3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223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</a:t>
                      </a:r>
                    </a:p>
                    <a:p>
                      <a:pPr algn="ctr"/>
                      <a:r>
                        <a:rPr lang="ru-RU" sz="1400" dirty="0"/>
                        <a:t>отдела</a:t>
                      </a:r>
                    </a:p>
                  </a:txBody>
                  <a:tcPr marL="91433" marR="91433" marT="45740" marB="4574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2260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Оповещает заинтересованных лиц о</a:t>
                      </a:r>
                      <a:r>
                        <a:rPr lang="ru-RU" sz="1400" baseline="0" dirty="0"/>
                        <a:t> дате рассмотрения вопроса на РЧ</a:t>
                      </a:r>
                      <a:endParaRPr lang="ru-RU" sz="1400" dirty="0"/>
                    </a:p>
                  </a:txBody>
                  <a:tcPr marL="91433" marR="91433" marT="45740" marB="4574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742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60-480</a:t>
                      </a:r>
                      <a:r>
                        <a:rPr lang="ru-RU" sz="13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300" dirty="0">
                        <a:solidFill>
                          <a:srgbClr val="7030A0"/>
                        </a:solidFill>
                      </a:endParaRPr>
                    </a:p>
                  </a:txBody>
                  <a:tcPr marL="91433" marR="91433" marT="45740" marB="4574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17</a:t>
                      </a:r>
                    </a:p>
                  </a:txBody>
                  <a:tcPr marL="91433" marR="91433" marT="45740" marB="4574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9" name="Штриховая стрелка вправо 68"/>
          <p:cNvSpPr/>
          <p:nvPr/>
        </p:nvSpPr>
        <p:spPr>
          <a:xfrm>
            <a:off x="3521075" y="2360613"/>
            <a:ext cx="360363" cy="287337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429000" y="2733675"/>
            <a:ext cx="504825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60-4320мин.</a:t>
            </a:r>
          </a:p>
        </p:txBody>
      </p:sp>
      <p:sp>
        <p:nvSpPr>
          <p:cNvPr id="71" name="Скругленная прямоугольная выноска 70"/>
          <p:cNvSpPr/>
          <p:nvPr/>
        </p:nvSpPr>
        <p:spPr>
          <a:xfrm>
            <a:off x="3040063" y="1123950"/>
            <a:ext cx="2486025" cy="815975"/>
          </a:xfrm>
          <a:prstGeom prst="wedgeRoundRectCallou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150" dirty="0">
                <a:solidFill>
                  <a:prstClr val="white"/>
                </a:solidFill>
              </a:rPr>
              <a:t>несогласованность действий сотрудников управлений при подготовке справки</a:t>
            </a:r>
          </a:p>
        </p:txBody>
      </p:sp>
      <p:sp>
        <p:nvSpPr>
          <p:cNvPr id="72" name="Пятно 1 88">
            <a:extLst/>
          </p:cNvPr>
          <p:cNvSpPr/>
          <p:nvPr/>
        </p:nvSpPr>
        <p:spPr>
          <a:xfrm>
            <a:off x="3431845" y="2072955"/>
            <a:ext cx="460953" cy="360040"/>
          </a:xfrm>
          <a:prstGeom prst="irregularSeal1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prstClr val="white"/>
                </a:solidFill>
                <a:latin typeface="Calibri"/>
              </a:rPr>
              <a:t>7</a:t>
            </a:r>
          </a:p>
        </p:txBody>
      </p:sp>
      <p:graphicFrame>
        <p:nvGraphicFramePr>
          <p:cNvPr id="73" name="Таблица 72"/>
          <p:cNvGraphicFramePr>
            <a:graphicFrameLocks noGrp="1"/>
          </p:cNvGraphicFramePr>
          <p:nvPr/>
        </p:nvGraphicFramePr>
        <p:xfrm>
          <a:off x="5867400" y="1939925"/>
          <a:ext cx="1323975" cy="2803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4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94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75318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Заместитель Губернатора области – начальник</a:t>
                      </a:r>
                      <a:r>
                        <a:rPr lang="ru-RU" sz="1200" baseline="0" dirty="0"/>
                        <a:t> департамента</a:t>
                      </a:r>
                      <a:endParaRPr lang="ru-RU" sz="1200" dirty="0"/>
                    </a:p>
                  </a:txBody>
                  <a:tcPr marL="91497" marR="91497" marT="39669" marB="39669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5038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Докладывает об исполнении поручения </a:t>
                      </a:r>
                    </a:p>
                    <a:p>
                      <a:pPr algn="ctr"/>
                      <a:r>
                        <a:rPr lang="ru-RU" sz="1200" dirty="0"/>
                        <a:t>на РЧ</a:t>
                      </a:r>
                    </a:p>
                  </a:txBody>
                  <a:tcPr marL="91497" marR="91497" marT="39669" marB="39669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169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rgbClr val="7030A0"/>
                          </a:solidFill>
                        </a:rPr>
                        <a:t>5-10 </a:t>
                      </a:r>
                      <a:r>
                        <a:rPr lang="ru-RU" sz="1100" baseline="0" dirty="0">
                          <a:solidFill>
                            <a:srgbClr val="7030A0"/>
                          </a:solidFill>
                        </a:rPr>
                        <a:t>мин.</a:t>
                      </a:r>
                      <a:endParaRPr lang="ru-RU" sz="1100" dirty="0">
                        <a:solidFill>
                          <a:srgbClr val="7030A0"/>
                        </a:solidFill>
                      </a:endParaRPr>
                    </a:p>
                  </a:txBody>
                  <a:tcPr marL="91497" marR="91497" marT="39669" marB="39669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dirty="0">
                          <a:solidFill>
                            <a:srgbClr val="FF0000"/>
                          </a:solidFill>
                        </a:rPr>
                        <a:t>18</a:t>
                      </a:r>
                    </a:p>
                  </a:txBody>
                  <a:tcPr marL="91497" marR="91497" marT="39669" marB="39669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4" name="Штриховая стрелка вправо 73"/>
          <p:cNvSpPr/>
          <p:nvPr/>
        </p:nvSpPr>
        <p:spPr>
          <a:xfrm>
            <a:off x="5526088" y="2360613"/>
            <a:ext cx="360362" cy="287337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graphicFrame>
        <p:nvGraphicFramePr>
          <p:cNvPr id="75" name="Таблица 74"/>
          <p:cNvGraphicFramePr>
            <a:graphicFrameLocks noGrp="1"/>
          </p:cNvGraphicFramePr>
          <p:nvPr/>
        </p:nvGraphicFramePr>
        <p:xfrm>
          <a:off x="7566025" y="1939925"/>
          <a:ext cx="1323975" cy="2139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4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94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188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отдела</a:t>
                      </a:r>
                    </a:p>
                  </a:txBody>
                  <a:tcPr marL="91497" marR="91497" marT="45734" marB="45734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4054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Снимает поручение с контроля</a:t>
                      </a:r>
                    </a:p>
                  </a:txBody>
                  <a:tcPr marL="91497" marR="91497" marT="45734" marB="45734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708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5-10 </a:t>
                      </a:r>
                      <a:r>
                        <a:rPr lang="ru-RU" sz="1300" baseline="0" dirty="0">
                          <a:solidFill>
                            <a:srgbClr val="7030A0"/>
                          </a:solidFill>
                        </a:rPr>
                        <a:t>мин.</a:t>
                      </a:r>
                      <a:endParaRPr lang="ru-RU" sz="1300" dirty="0">
                        <a:solidFill>
                          <a:srgbClr val="7030A0"/>
                        </a:solidFill>
                      </a:endParaRPr>
                    </a:p>
                  </a:txBody>
                  <a:tcPr marL="91497" marR="91497" marT="45734" marB="4573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19</a:t>
                      </a:r>
                    </a:p>
                  </a:txBody>
                  <a:tcPr marL="91497" marR="91497" marT="45734" marB="45734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6" name="Штриховая стрелка вправо 75"/>
          <p:cNvSpPr/>
          <p:nvPr/>
        </p:nvSpPr>
        <p:spPr>
          <a:xfrm>
            <a:off x="7164388" y="2360613"/>
            <a:ext cx="360362" cy="287337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979493" y="-27384"/>
            <a:ext cx="1057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ПРИМЕР</a:t>
            </a:r>
          </a:p>
        </p:txBody>
      </p:sp>
    </p:spTree>
    <p:extLst>
      <p:ext uri="{BB962C8B-B14F-4D97-AF65-F5344CB8AC3E}">
        <p14:creationId xmlns:p14="http://schemas.microsoft.com/office/powerpoint/2010/main" val="175444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Прямоугольник 59">
            <a:extLst>
              <a:ext uri="{FF2B5EF4-FFF2-40B4-BE49-F238E27FC236}">
                <a16:creationId xmlns:a16="http://schemas.microsoft.com/office/drawing/2014/main" id="{6F4FEE6A-BBEF-4205-950A-A3A69777DB9D}"/>
              </a:ext>
            </a:extLst>
          </p:cNvPr>
          <p:cNvSpPr/>
          <p:nvPr/>
        </p:nvSpPr>
        <p:spPr>
          <a:xfrm>
            <a:off x="3652838" y="5895975"/>
            <a:ext cx="5356225" cy="5572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проблемы, решение которых не требует привлечения дополнительных ресурсов и возможно силами структурного подразделения администрации городского округа, в котором проходит картирование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id="{611197A9-677C-475B-A825-1D3D23A33D7A}"/>
              </a:ext>
            </a:extLst>
          </p:cNvPr>
          <p:cNvSpPr/>
          <p:nvPr/>
        </p:nvSpPr>
        <p:spPr>
          <a:xfrm>
            <a:off x="2946400" y="3900488"/>
            <a:ext cx="5554663" cy="584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проблемы, решение которых требует внесение изменений в региональное законодательство, работу региональных программ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id="{92FB400E-B145-49AB-B815-DF11B165F934}"/>
              </a:ext>
            </a:extLst>
          </p:cNvPr>
          <p:cNvSpPr/>
          <p:nvPr/>
        </p:nvSpPr>
        <p:spPr>
          <a:xfrm>
            <a:off x="3335338" y="4875213"/>
            <a:ext cx="5556250" cy="8016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проблемы, решение которых требует проведения мероприятий с привлечением других структурных подразделений администрации городского округа, и (или) внесением изменений в муниципальное законодательство</a:t>
            </a:r>
          </a:p>
        </p:txBody>
      </p:sp>
      <p:sp>
        <p:nvSpPr>
          <p:cNvPr id="17424" name="Прямоугольник 17423">
            <a:extLst>
              <a:ext uri="{FF2B5EF4-FFF2-40B4-BE49-F238E27FC236}">
                <a16:creationId xmlns:a16="http://schemas.microsoft.com/office/drawing/2014/main" id="{493700A4-9591-462B-BE16-4E6B6532EE6D}"/>
              </a:ext>
            </a:extLst>
          </p:cNvPr>
          <p:cNvSpPr/>
          <p:nvPr/>
        </p:nvSpPr>
        <p:spPr>
          <a:xfrm>
            <a:off x="2411413" y="2894013"/>
            <a:ext cx="5616575" cy="6302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проблемы, решение которых требует внесение изменений в федеральное законодательство, работу федеральных программ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20487" name="Номер слайда 3">
            <a:extLst>
              <a:ext uri="{FF2B5EF4-FFF2-40B4-BE49-F238E27FC236}">
                <a16:creationId xmlns:a16="http://schemas.microsoft.com/office/drawing/2014/main" id="{87E855D1-9FC3-46D7-90EC-B4F510BBFD2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3B72171-6B19-4648-9C2F-D6563B640A29}" type="slidenum">
              <a:rPr kumimoji="0" lang="ru-RU" altLang="ru-RU" sz="1400" b="1" i="0" u="none" strike="noStrike" kern="1200" cap="none" spc="0" normalizeH="0" baseline="0" noProof="0" smtClean="0">
                <a:ln>
                  <a:noFill/>
                </a:ln>
                <a:solidFill>
                  <a:srgbClr val="23263C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Arial" panose="020B0604020202020204" pitchFamily="34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altLang="ru-RU" sz="1400" b="1" i="0" u="none" strike="noStrike" kern="1200" cap="none" spc="0" normalizeH="0" baseline="0" noProof="0">
              <a:ln>
                <a:noFill/>
              </a:ln>
              <a:solidFill>
                <a:srgbClr val="23263C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3A63EE-397B-465A-8317-3E366DE4021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882900" y="394847"/>
            <a:ext cx="8686800" cy="55086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400" dirty="0"/>
              <a:t>Пирамида проблем</a:t>
            </a:r>
          </a:p>
        </p:txBody>
      </p:sp>
      <p:sp>
        <p:nvSpPr>
          <p:cNvPr id="6" name="AutoShape 39">
            <a:extLst>
              <a:ext uri="{FF2B5EF4-FFF2-40B4-BE49-F238E27FC236}">
                <a16:creationId xmlns:a16="http://schemas.microsoft.com/office/drawing/2014/main" id="{F0EE6F10-7D08-4078-8976-04F82CB42C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763" y="1689100"/>
            <a:ext cx="4017963" cy="4908550"/>
          </a:xfrm>
          <a:prstGeom prst="triangle">
            <a:avLst>
              <a:gd name="adj" fmla="val 50897"/>
            </a:avLst>
          </a:prstGeom>
          <a:solidFill>
            <a:srgbClr val="92D050"/>
          </a:solidFill>
          <a:ln w="9525">
            <a:solidFill>
              <a:sysClr val="windowText" lastClr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6FF10CBD-9D32-4EF8-BACC-E5B25A56E761}"/>
              </a:ext>
            </a:extLst>
          </p:cNvPr>
          <p:cNvCxnSpPr>
            <a:cxnSpLocks/>
          </p:cNvCxnSpPr>
          <p:nvPr/>
        </p:nvCxnSpPr>
        <p:spPr>
          <a:xfrm>
            <a:off x="1187450" y="3803650"/>
            <a:ext cx="1655763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91" name="Рисунок 18">
            <a:extLst>
              <a:ext uri="{FF2B5EF4-FFF2-40B4-BE49-F238E27FC236}">
                <a16:creationId xmlns:a16="http://schemas.microsoft.com/office/drawing/2014/main" id="{0C95FC4F-E4D1-4080-92F9-315F2527D2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425" y="3575050"/>
            <a:ext cx="1377950" cy="1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59FBCF65-F839-4F3C-9E38-2C05758EE194}"/>
              </a:ext>
            </a:extLst>
          </p:cNvPr>
          <p:cNvCxnSpPr>
            <a:cxnSpLocks/>
          </p:cNvCxnSpPr>
          <p:nvPr/>
        </p:nvCxnSpPr>
        <p:spPr>
          <a:xfrm>
            <a:off x="782638" y="4797425"/>
            <a:ext cx="25320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id="{5441D56A-58D8-4FF5-9356-4FBE57CC9F8D}"/>
              </a:ext>
            </a:extLst>
          </p:cNvPr>
          <p:cNvCxnSpPr>
            <a:cxnSpLocks/>
          </p:cNvCxnSpPr>
          <p:nvPr/>
        </p:nvCxnSpPr>
        <p:spPr>
          <a:xfrm>
            <a:off x="366713" y="5732463"/>
            <a:ext cx="32686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9" name="TextBox 17418">
            <a:extLst>
              <a:ext uri="{FF2B5EF4-FFF2-40B4-BE49-F238E27FC236}">
                <a16:creationId xmlns:a16="http://schemas.microsoft.com/office/drawing/2014/main" id="{33F193D2-E7B4-4696-BABD-B792F02CC15A}"/>
              </a:ext>
            </a:extLst>
          </p:cNvPr>
          <p:cNvSpPr txBox="1"/>
          <p:nvPr/>
        </p:nvSpPr>
        <p:spPr>
          <a:xfrm>
            <a:off x="630238" y="3135313"/>
            <a:ext cx="283686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Arial" panose="020B0604020202020204" pitchFamily="34" charset="0"/>
              </a:rPr>
              <a:t>Федеральный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Arial" panose="020B0604020202020204" pitchFamily="34" charset="0"/>
              </a:rPr>
              <a:t>уровень</a:t>
            </a:r>
          </a:p>
        </p:txBody>
      </p:sp>
      <p:sp>
        <p:nvSpPr>
          <p:cNvPr id="17420" name="TextBox 17419">
            <a:extLst>
              <a:ext uri="{FF2B5EF4-FFF2-40B4-BE49-F238E27FC236}">
                <a16:creationId xmlns:a16="http://schemas.microsoft.com/office/drawing/2014/main" id="{9A6EC106-D06C-4E69-BF5D-86067CAF2274}"/>
              </a:ext>
            </a:extLst>
          </p:cNvPr>
          <p:cNvSpPr txBox="1"/>
          <p:nvPr/>
        </p:nvSpPr>
        <p:spPr>
          <a:xfrm>
            <a:off x="782638" y="4186238"/>
            <a:ext cx="253206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Arial" panose="020B0604020202020204" pitchFamily="34" charset="0"/>
              </a:rPr>
              <a:t>Региональный уровень</a:t>
            </a:r>
          </a:p>
        </p:txBody>
      </p:sp>
      <p:sp>
        <p:nvSpPr>
          <p:cNvPr id="17421" name="TextBox 17420">
            <a:extLst>
              <a:ext uri="{FF2B5EF4-FFF2-40B4-BE49-F238E27FC236}">
                <a16:creationId xmlns:a16="http://schemas.microsoft.com/office/drawing/2014/main" id="{4856DE43-69F6-44C8-856E-42F9808E7D56}"/>
              </a:ext>
            </a:extLst>
          </p:cNvPr>
          <p:cNvSpPr txBox="1"/>
          <p:nvPr/>
        </p:nvSpPr>
        <p:spPr>
          <a:xfrm>
            <a:off x="242888" y="5086350"/>
            <a:ext cx="3671887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Arial" panose="020B0604020202020204" pitchFamily="34" charset="0"/>
              </a:rPr>
              <a:t>Муниципальный уровень</a:t>
            </a:r>
          </a:p>
        </p:txBody>
      </p:sp>
      <p:sp>
        <p:nvSpPr>
          <p:cNvPr id="20497" name="Надпись 2">
            <a:extLst>
              <a:ext uri="{FF2B5EF4-FFF2-40B4-BE49-F238E27FC236}">
                <a16:creationId xmlns:a16="http://schemas.microsoft.com/office/drawing/2014/main" id="{C502FBCC-0155-4AE8-86FC-26F210D355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975350"/>
            <a:ext cx="4184650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Times New Roman" panose="02020603050405020304" pitchFamily="18" charset="0"/>
              </a:rPr>
              <a:t>Уровень органа </a:t>
            </a:r>
            <a:r>
              <a:rPr kumimoji="0" lang="ru-RU" altLang="ru-RU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Times New Roman" panose="02020603050405020304" pitchFamily="18" charset="0"/>
              </a:rPr>
              <a:t>администрации</a:t>
            </a:r>
            <a:endParaRPr kumimoji="0" lang="ru-RU" altLang="ru-RU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5">
            <a:extLst>
              <a:ext uri="{FF2B5EF4-FFF2-40B4-BE49-F238E27FC236}">
                <a16:creationId xmlns:a16="http://schemas.microsoft.com/office/drawing/2014/main" id="{4EF8AF45-BFD3-4E3C-AABD-522C3C443A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725" y="1092200"/>
            <a:ext cx="3173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anklin Gothic Medium"/>
                <a:ea typeface="+mn-ea"/>
                <a:cs typeface="Arial" charset="0"/>
              </a:rPr>
              <a:t>ПИРАМИДА ПРОБЛЕМ</a:t>
            </a:r>
          </a:p>
        </p:txBody>
      </p:sp>
      <p:sp>
        <p:nvSpPr>
          <p:cNvPr id="3" name="Равнобедренный треугольник 2">
            <a:extLst>
              <a:ext uri="{FF2B5EF4-FFF2-40B4-BE49-F238E27FC236}">
                <a16:creationId xmlns:a16="http://schemas.microsoft.com/office/drawing/2014/main" id="{2E74AFF8-9A50-436E-8BDD-FC424EB12F58}"/>
              </a:ext>
            </a:extLst>
          </p:cNvPr>
          <p:cNvSpPr/>
          <p:nvPr/>
        </p:nvSpPr>
        <p:spPr>
          <a:xfrm>
            <a:off x="1912938" y="1092200"/>
            <a:ext cx="5472112" cy="5203825"/>
          </a:xfrm>
          <a:prstGeom prst="triangle">
            <a:avLst>
              <a:gd name="adj" fmla="val 49637"/>
            </a:avLst>
          </a:prstGeom>
          <a:solidFill>
            <a:srgbClr val="92D050"/>
          </a:solidFill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Medium" pitchFamily="34" charset="0"/>
              <a:ea typeface="+mn-ea"/>
              <a:cs typeface="+mn-cs"/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8DAE2DC6-EE3D-4C9E-8E34-3B833344E936}"/>
              </a:ext>
            </a:extLst>
          </p:cNvPr>
          <p:cNvCxnSpPr>
            <a:endCxn id="3" idx="5"/>
          </p:cNvCxnSpPr>
          <p:nvPr/>
        </p:nvCxnSpPr>
        <p:spPr>
          <a:xfrm>
            <a:off x="3248025" y="3694113"/>
            <a:ext cx="2759075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29" name="Надпись 2">
            <a:extLst>
              <a:ext uri="{FF2B5EF4-FFF2-40B4-BE49-F238E27FC236}">
                <a16:creationId xmlns:a16="http://schemas.microsoft.com/office/drawing/2014/main" id="{8AD3C1BD-1051-45BA-9CF3-88123116A5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71925" y="2103438"/>
            <a:ext cx="1412875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ФЕДЕРАЛЬНЫЙ УРОВЕНЬ</a:t>
            </a:r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630" name="Надпись 2">
            <a:extLst>
              <a:ext uri="{FF2B5EF4-FFF2-40B4-BE49-F238E27FC236}">
                <a16:creationId xmlns:a16="http://schemas.microsoft.com/office/drawing/2014/main" id="{1A3593EB-64B5-4E75-AE20-94D87620F9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79850" y="3108325"/>
            <a:ext cx="1719263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РЕГИОНАЛЬНЫЙ УРОВЕНЬ</a:t>
            </a:r>
            <a:endParaRPr kumimoji="0" lang="ru-RU" altLang="ru-RU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631" name="Надпись 2">
            <a:extLst>
              <a:ext uri="{FF2B5EF4-FFF2-40B4-BE49-F238E27FC236}">
                <a16:creationId xmlns:a16="http://schemas.microsoft.com/office/drawing/2014/main" id="{F137B9CE-C00F-43AE-8843-A900ED81D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3625" y="3930650"/>
            <a:ext cx="2081213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МУНИЦИПАЛЬНЫЙ УРОВЕНЬ</a:t>
            </a:r>
            <a:endParaRPr kumimoji="0" lang="ru-RU" altLang="ru-RU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7AAEDB8A-F482-4A26-9E9B-4C7C3CF508E7}"/>
              </a:ext>
            </a:extLst>
          </p:cNvPr>
          <p:cNvCxnSpPr/>
          <p:nvPr/>
        </p:nvCxnSpPr>
        <p:spPr>
          <a:xfrm flipV="1">
            <a:off x="3846513" y="2613025"/>
            <a:ext cx="1620837" cy="23813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A70B62C3-3514-48DF-8FBB-5266A0C9956E}"/>
              </a:ext>
            </a:extLst>
          </p:cNvPr>
          <p:cNvSpPr/>
          <p:nvPr/>
        </p:nvSpPr>
        <p:spPr>
          <a:xfrm>
            <a:off x="801688" y="2339975"/>
            <a:ext cx="3925887" cy="35258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26634" name="TextBox 30">
            <a:extLst>
              <a:ext uri="{FF2B5EF4-FFF2-40B4-BE49-F238E27FC236}">
                <a16:creationId xmlns:a16="http://schemas.microsoft.com/office/drawing/2014/main" id="{2EB27938-5C99-4BB3-BDB7-4792CF56B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113" y="5705475"/>
            <a:ext cx="16478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Arial" panose="020B0604020202020204" pitchFamily="34" charset="0"/>
              </a:rPr>
              <a:t>Отсутствие практического опыта в подготовке расчета премиальных выплат</a:t>
            </a:r>
          </a:p>
        </p:txBody>
      </p:sp>
      <p:sp>
        <p:nvSpPr>
          <p:cNvPr id="26635" name="TextBox 31">
            <a:extLst>
              <a:ext uri="{FF2B5EF4-FFF2-40B4-BE49-F238E27FC236}">
                <a16:creationId xmlns:a16="http://schemas.microsoft.com/office/drawing/2014/main" id="{695D9BF1-3593-4485-B0CF-EABB295F2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650" y="1565275"/>
            <a:ext cx="3556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Arial" panose="020B0604020202020204" pitchFamily="34" charset="0"/>
              </a:rPr>
              <a:t>Незнание механизма материального стимулирования участников проектной деятельности</a:t>
            </a:r>
          </a:p>
        </p:txBody>
      </p:sp>
      <p:sp>
        <p:nvSpPr>
          <p:cNvPr id="26636" name="TextBox 18">
            <a:extLst>
              <a:ext uri="{FF2B5EF4-FFF2-40B4-BE49-F238E27FC236}">
                <a16:creationId xmlns:a16="http://schemas.microsoft.com/office/drawing/2014/main" id="{D08A275A-5B12-4178-B661-8FE6AA6A6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888" y="4686300"/>
            <a:ext cx="15954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Arial" panose="020B0604020202020204" pitchFamily="34" charset="0"/>
              </a:rPr>
              <a:t>Отсутствие шаблона расчета премиальных выплат</a:t>
            </a:r>
          </a:p>
        </p:txBody>
      </p:sp>
      <p:sp>
        <p:nvSpPr>
          <p:cNvPr id="26637" name="TextBox 24">
            <a:extLst>
              <a:ext uri="{FF2B5EF4-FFF2-40B4-BE49-F238E27FC236}">
                <a16:creationId xmlns:a16="http://schemas.microsoft.com/office/drawing/2014/main" id="{02A935D3-DD82-4D2B-A6C2-613A93DBFB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325" y="3651250"/>
            <a:ext cx="194151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Arial" panose="020B0604020202020204" pitchFamily="34" charset="0"/>
              </a:rPr>
              <a:t>Недостаточный уровень знаний  исполнителя нормативной документации по проектной деятельности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6450627-F8CA-4C3C-84AA-E6C1FD041131}"/>
              </a:ext>
            </a:extLst>
          </p:cNvPr>
          <p:cNvSpPr txBox="1"/>
          <p:nvPr/>
        </p:nvSpPr>
        <p:spPr>
          <a:xfrm>
            <a:off x="8612188" y="6381750"/>
            <a:ext cx="4016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Franklin Gothic Book" pitchFamily="34" charset="0"/>
                <a:ea typeface="+mn-ea"/>
                <a:cs typeface="Arial" charset="0"/>
              </a:rPr>
              <a:t>7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Franklin Gothic Book" pitchFamily="34" charset="0"/>
              <a:ea typeface="+mn-ea"/>
              <a:cs typeface="Arial" charset="0"/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9D2C4606-5456-4085-8ED5-323BE3D09CFB}"/>
              </a:ext>
            </a:extLst>
          </p:cNvPr>
          <p:cNvSpPr/>
          <p:nvPr/>
        </p:nvSpPr>
        <p:spPr>
          <a:xfrm>
            <a:off x="406400" y="104775"/>
            <a:ext cx="8737600" cy="9540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all" spc="0" normalizeH="0" baseline="0" noProof="0">
                <a:ln>
                  <a:noFill/>
                </a:ln>
                <a:solidFill>
                  <a:srgbClr val="464646"/>
                </a:solidFill>
                <a:effectLst/>
                <a:uLnTx/>
                <a:uFillTx/>
                <a:latin typeface="Franklin Gothic Medium"/>
                <a:ea typeface="+mn-ea"/>
                <a:cs typeface="Arial" panose="020B0604020202020204" pitchFamily="34" charset="0"/>
              </a:rPr>
              <a:t>Введение в предметную область</a:t>
            </a:r>
            <a:br>
              <a:rPr kumimoji="0" lang="ru-RU" sz="2800" b="0" i="0" u="none" strike="noStrike" kern="1200" cap="all" spc="0" normalizeH="0" baseline="0" noProof="0">
                <a:ln>
                  <a:noFill/>
                </a:ln>
                <a:solidFill>
                  <a:srgbClr val="464646"/>
                </a:solidFill>
                <a:effectLst/>
                <a:uLnTx/>
                <a:uFillTx/>
                <a:latin typeface="Franklin Gothic Medium"/>
                <a:ea typeface="+mn-ea"/>
                <a:cs typeface="Arial" panose="020B0604020202020204" pitchFamily="34" charset="0"/>
              </a:rPr>
            </a:br>
            <a:r>
              <a:rPr kumimoji="0" lang="ru-RU" sz="2800" b="0" i="0" u="none" strike="noStrike" kern="1200" cap="all" spc="0" normalizeH="0" baseline="0" noProof="0">
                <a:ln>
                  <a:noFill/>
                </a:ln>
                <a:solidFill>
                  <a:srgbClr val="464646"/>
                </a:solidFill>
                <a:effectLst/>
                <a:uLnTx/>
                <a:uFillTx/>
                <a:latin typeface="Franklin Gothic Medium"/>
                <a:ea typeface="+mn-ea"/>
                <a:cs typeface="Arial" panose="020B0604020202020204" pitchFamily="34" charset="0"/>
              </a:rPr>
              <a:t>(описание ситуации «как есть»)</a:t>
            </a:r>
          </a:p>
        </p:txBody>
      </p: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id="{FD6CAC46-1169-44C2-A155-31F8250F70CD}"/>
              </a:ext>
            </a:extLst>
          </p:cNvPr>
          <p:cNvCxnSpPr>
            <a:endCxn id="3" idx="4"/>
          </p:cNvCxnSpPr>
          <p:nvPr/>
        </p:nvCxnSpPr>
        <p:spPr>
          <a:xfrm>
            <a:off x="1912938" y="6296025"/>
            <a:ext cx="5472112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41" name="TextBox 30">
            <a:extLst>
              <a:ext uri="{FF2B5EF4-FFF2-40B4-BE49-F238E27FC236}">
                <a16:creationId xmlns:a16="http://schemas.microsoft.com/office/drawing/2014/main" id="{BD63A3DF-68E3-4F0A-8C4C-B64D9AD91B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700" y="2195513"/>
            <a:ext cx="330517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Arial" panose="020B0604020202020204" pitchFamily="34" charset="0"/>
              </a:rPr>
              <a:t>Отсутствие единой базы НПА по расчету премиальных выплат в органах администрации СГО, обладающих статусом юридического лица</a:t>
            </a:r>
          </a:p>
        </p:txBody>
      </p:sp>
      <p:sp>
        <p:nvSpPr>
          <p:cNvPr id="26642" name="TextBox 30">
            <a:extLst>
              <a:ext uri="{FF2B5EF4-FFF2-40B4-BE49-F238E27FC236}">
                <a16:creationId xmlns:a16="http://schemas.microsoft.com/office/drawing/2014/main" id="{85BC790A-632E-4E66-9079-65770B3FB2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688" y="3025775"/>
            <a:ext cx="33051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Arial" panose="020B0604020202020204" pitchFamily="34" charset="0"/>
              </a:rPr>
              <a:t>Дополнительные затраты времени для консультаций</a:t>
            </a:r>
          </a:p>
        </p:txBody>
      </p:sp>
      <p:sp>
        <p:nvSpPr>
          <p:cNvPr id="26643" name="TextBox 30">
            <a:extLst>
              <a:ext uri="{FF2B5EF4-FFF2-40B4-BE49-F238E27FC236}">
                <a16:creationId xmlns:a16="http://schemas.microsoft.com/office/drawing/2014/main" id="{BAAA352F-E148-461E-A8D0-C3DFEFCD24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1788" y="1016000"/>
            <a:ext cx="30178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Arial" panose="020B0604020202020204" pitchFamily="34" charset="0"/>
              </a:rPr>
              <a:t>Отсутствие доступа в АИС «Проектное управление»</a:t>
            </a:r>
          </a:p>
        </p:txBody>
      </p:sp>
      <p:sp>
        <p:nvSpPr>
          <p:cNvPr id="26644" name="TextBox 30">
            <a:extLst>
              <a:ext uri="{FF2B5EF4-FFF2-40B4-BE49-F238E27FC236}">
                <a16:creationId xmlns:a16="http://schemas.microsoft.com/office/drawing/2014/main" id="{649A9719-615C-4056-BAAB-9B0A3E5058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46738" y="1462088"/>
            <a:ext cx="33670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Arial" panose="020B0604020202020204" pitchFamily="34" charset="0"/>
              </a:rPr>
              <a:t>Потеря  материально-технических и временных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Arial" panose="020B0604020202020204" pitchFamily="34" charset="0"/>
              </a:rPr>
              <a:t>ресурсов (перерасход тонеров, бумаги, выход из строя принтеров)</a:t>
            </a:r>
          </a:p>
        </p:txBody>
      </p:sp>
      <p:cxnSp>
        <p:nvCxnSpPr>
          <p:cNvPr id="40" name="Прямая соединительная линия 39">
            <a:extLst>
              <a:ext uri="{FF2B5EF4-FFF2-40B4-BE49-F238E27FC236}">
                <a16:creationId xmlns:a16="http://schemas.microsoft.com/office/drawing/2014/main" id="{3B57B8A3-A474-4C08-80C1-7EF47D427A44}"/>
              </a:ext>
            </a:extLst>
          </p:cNvPr>
          <p:cNvCxnSpPr/>
          <p:nvPr/>
        </p:nvCxnSpPr>
        <p:spPr>
          <a:xfrm>
            <a:off x="2627313" y="4978400"/>
            <a:ext cx="4010025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46" name="Надпись 2">
            <a:extLst>
              <a:ext uri="{FF2B5EF4-FFF2-40B4-BE49-F238E27FC236}">
                <a16:creationId xmlns:a16="http://schemas.microsoft.com/office/drawing/2014/main" id="{771708F2-A581-465B-A1C2-1B52AA058D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1213" y="5149850"/>
            <a:ext cx="2847975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УРОВЕНЬ ОРГАНА АДМИНИСТРАЦИИ</a:t>
            </a:r>
          </a:p>
        </p:txBody>
      </p:sp>
      <p:sp>
        <p:nvSpPr>
          <p:cNvPr id="26647" name="TextBox 1">
            <a:extLst>
              <a:ext uri="{FF2B5EF4-FFF2-40B4-BE49-F238E27FC236}">
                <a16:creationId xmlns:a16="http://schemas.microsoft.com/office/drawing/2014/main" id="{B3108875-265F-4E22-8D3F-BEF648BD60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438" y="2078038"/>
            <a:ext cx="22590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Arial" panose="020B0604020202020204" pitchFamily="34" charset="0"/>
              </a:rPr>
              <a:t>Необходимость проверки расчета показателей вручную</a:t>
            </a:r>
          </a:p>
        </p:txBody>
      </p:sp>
      <p:sp>
        <p:nvSpPr>
          <p:cNvPr id="26648" name="TextBox 3">
            <a:extLst>
              <a:ext uri="{FF2B5EF4-FFF2-40B4-BE49-F238E27FC236}">
                <a16:creationId xmlns:a16="http://schemas.microsoft.com/office/drawing/2014/main" id="{48E2C972-91FF-44F6-8998-BA6AA24B17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0675" y="3170238"/>
            <a:ext cx="24415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Arial" panose="020B0604020202020204" pitchFamily="34" charset="0"/>
              </a:rPr>
              <a:t>Несоответствие расчетных коэффициентов премирования утвержденным показателям</a:t>
            </a:r>
          </a:p>
        </p:txBody>
      </p:sp>
      <p:sp>
        <p:nvSpPr>
          <p:cNvPr id="26649" name="TextBox 4">
            <a:extLst>
              <a:ext uri="{FF2B5EF4-FFF2-40B4-BE49-F238E27FC236}">
                <a16:creationId xmlns:a16="http://schemas.microsoft.com/office/drawing/2014/main" id="{4B68DE5C-FDFE-4227-9E77-4E24C44755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75475" y="3798888"/>
            <a:ext cx="20272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Arial" panose="020B0604020202020204" pitchFamily="34" charset="0"/>
              </a:rPr>
              <a:t>Часть документов возвращается на доработку исполнителю и весь процесс начинается заново</a:t>
            </a:r>
          </a:p>
        </p:txBody>
      </p:sp>
      <p:sp>
        <p:nvSpPr>
          <p:cNvPr id="26650" name="TextBox 6">
            <a:extLst>
              <a:ext uri="{FF2B5EF4-FFF2-40B4-BE49-F238E27FC236}">
                <a16:creationId xmlns:a16="http://schemas.microsoft.com/office/drawing/2014/main" id="{E82B48C4-9B71-4D7B-A1B0-047FB47660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4400" y="4821238"/>
            <a:ext cx="204152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Arial" panose="020B0604020202020204" pitchFamily="34" charset="0"/>
              </a:rPr>
              <a:t>Кураторы и руководители проектов в рамках исполнения должностных обязанностей часто отсутствуют на рабочем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Arial" panose="020B0604020202020204" pitchFamily="34" charset="0"/>
              </a:rPr>
              <a:t>месте и не имеют возможности оперативно проверить и согласовать расчет</a:t>
            </a:r>
          </a:p>
        </p:txBody>
      </p:sp>
      <p:sp>
        <p:nvSpPr>
          <p:cNvPr id="44" name="Пятно 1 43">
            <a:extLst>
              <a:ext uri="{FF2B5EF4-FFF2-40B4-BE49-F238E27FC236}">
                <a16:creationId xmlns:a16="http://schemas.microsoft.com/office/drawing/2014/main" id="{CC551E82-44D4-478E-B80F-36EAA65142B3}"/>
              </a:ext>
            </a:extLst>
          </p:cNvPr>
          <p:cNvSpPr/>
          <p:nvPr/>
        </p:nvSpPr>
        <p:spPr>
          <a:xfrm>
            <a:off x="5866380" y="2624931"/>
            <a:ext cx="692830" cy="546100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10</a:t>
            </a:r>
          </a:p>
        </p:txBody>
      </p:sp>
      <p:sp>
        <p:nvSpPr>
          <p:cNvPr id="45" name="Пятно 1 44">
            <a:extLst>
              <a:ext uri="{FF2B5EF4-FFF2-40B4-BE49-F238E27FC236}">
                <a16:creationId xmlns:a16="http://schemas.microsoft.com/office/drawing/2014/main" id="{FB381FB9-3566-4A5A-A83F-12705AAC439E}"/>
              </a:ext>
            </a:extLst>
          </p:cNvPr>
          <p:cNvSpPr/>
          <p:nvPr/>
        </p:nvSpPr>
        <p:spPr>
          <a:xfrm>
            <a:off x="6067079" y="3133727"/>
            <a:ext cx="741363" cy="649439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11</a:t>
            </a:r>
          </a:p>
        </p:txBody>
      </p:sp>
      <p:sp>
        <p:nvSpPr>
          <p:cNvPr id="46" name="Пятно 1 45">
            <a:extLst>
              <a:ext uri="{FF2B5EF4-FFF2-40B4-BE49-F238E27FC236}">
                <a16:creationId xmlns:a16="http://schemas.microsoft.com/office/drawing/2014/main" id="{A62C2711-B569-4116-BBFA-A2B180AF90DD}"/>
              </a:ext>
            </a:extLst>
          </p:cNvPr>
          <p:cNvSpPr/>
          <p:nvPr/>
        </p:nvSpPr>
        <p:spPr>
          <a:xfrm>
            <a:off x="6402595" y="3816571"/>
            <a:ext cx="712354" cy="753388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12</a:t>
            </a:r>
          </a:p>
        </p:txBody>
      </p:sp>
      <p:sp>
        <p:nvSpPr>
          <p:cNvPr id="47" name="Пятно 1 46">
            <a:extLst>
              <a:ext uri="{FF2B5EF4-FFF2-40B4-BE49-F238E27FC236}">
                <a16:creationId xmlns:a16="http://schemas.microsoft.com/office/drawing/2014/main" id="{2EAD29CA-B990-4709-B571-11C30C58C622}"/>
              </a:ext>
            </a:extLst>
          </p:cNvPr>
          <p:cNvSpPr/>
          <p:nvPr/>
        </p:nvSpPr>
        <p:spPr>
          <a:xfrm>
            <a:off x="6724230" y="4663273"/>
            <a:ext cx="712354" cy="753388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13</a:t>
            </a:r>
          </a:p>
        </p:txBody>
      </p:sp>
      <p:sp>
        <p:nvSpPr>
          <p:cNvPr id="26655" name="TextBox 1">
            <a:extLst>
              <a:ext uri="{FF2B5EF4-FFF2-40B4-BE49-F238E27FC236}">
                <a16:creationId xmlns:a16="http://schemas.microsoft.com/office/drawing/2014/main" id="{49863C6B-1889-46D8-9A5D-F8B675C07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7313" y="2671763"/>
            <a:ext cx="22558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Arial" panose="020B0604020202020204" pitchFamily="34" charset="0"/>
              </a:rPr>
              <a:t>Разный формат предоставления информации</a:t>
            </a:r>
          </a:p>
        </p:txBody>
      </p:sp>
      <p:sp>
        <p:nvSpPr>
          <p:cNvPr id="49" name="Пятно 1 48">
            <a:extLst>
              <a:ext uri="{FF2B5EF4-FFF2-40B4-BE49-F238E27FC236}">
                <a16:creationId xmlns:a16="http://schemas.microsoft.com/office/drawing/2014/main" id="{581E6156-80B8-4D5C-8833-E9972CB55202}"/>
              </a:ext>
            </a:extLst>
          </p:cNvPr>
          <p:cNvSpPr/>
          <p:nvPr/>
        </p:nvSpPr>
        <p:spPr>
          <a:xfrm>
            <a:off x="5575868" y="2107975"/>
            <a:ext cx="667657" cy="629556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9</a:t>
            </a:r>
          </a:p>
        </p:txBody>
      </p:sp>
      <p:sp>
        <p:nvSpPr>
          <p:cNvPr id="50" name="Пятно 1 49">
            <a:extLst>
              <a:ext uri="{FF2B5EF4-FFF2-40B4-BE49-F238E27FC236}">
                <a16:creationId xmlns:a16="http://schemas.microsoft.com/office/drawing/2014/main" id="{B7D4A0A9-6780-4FAF-B6E6-486711F4BD7B}"/>
              </a:ext>
            </a:extLst>
          </p:cNvPr>
          <p:cNvSpPr/>
          <p:nvPr/>
        </p:nvSpPr>
        <p:spPr>
          <a:xfrm>
            <a:off x="5120935" y="1607912"/>
            <a:ext cx="692830" cy="546100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8</a:t>
            </a:r>
          </a:p>
        </p:txBody>
      </p:sp>
      <p:sp>
        <p:nvSpPr>
          <p:cNvPr id="51" name="Пятно 1 50">
            <a:extLst>
              <a:ext uri="{FF2B5EF4-FFF2-40B4-BE49-F238E27FC236}">
                <a16:creationId xmlns:a16="http://schemas.microsoft.com/office/drawing/2014/main" id="{75AC99EC-EA3B-44B2-B52A-AE1115AAC227}"/>
              </a:ext>
            </a:extLst>
          </p:cNvPr>
          <p:cNvSpPr/>
          <p:nvPr/>
        </p:nvSpPr>
        <p:spPr>
          <a:xfrm>
            <a:off x="4922045" y="1015775"/>
            <a:ext cx="692830" cy="546100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7</a:t>
            </a:r>
          </a:p>
        </p:txBody>
      </p:sp>
      <p:sp>
        <p:nvSpPr>
          <p:cNvPr id="52" name="Пятно 1 51">
            <a:extLst>
              <a:ext uri="{FF2B5EF4-FFF2-40B4-BE49-F238E27FC236}">
                <a16:creationId xmlns:a16="http://schemas.microsoft.com/office/drawing/2014/main" id="{A09EA542-C8A1-4853-8C84-19FEC627C5E9}"/>
              </a:ext>
            </a:extLst>
          </p:cNvPr>
          <p:cNvSpPr/>
          <p:nvPr/>
        </p:nvSpPr>
        <p:spPr>
          <a:xfrm>
            <a:off x="72019" y="5428456"/>
            <a:ext cx="692830" cy="546100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6</a:t>
            </a:r>
          </a:p>
        </p:txBody>
      </p:sp>
      <p:sp>
        <p:nvSpPr>
          <p:cNvPr id="53" name="Пятно 1 52">
            <a:extLst>
              <a:ext uri="{FF2B5EF4-FFF2-40B4-BE49-F238E27FC236}">
                <a16:creationId xmlns:a16="http://schemas.microsoft.com/office/drawing/2014/main" id="{B2E03482-33A5-4011-A860-5907F69AF1A0}"/>
              </a:ext>
            </a:extLst>
          </p:cNvPr>
          <p:cNvSpPr/>
          <p:nvPr/>
        </p:nvSpPr>
        <p:spPr>
          <a:xfrm>
            <a:off x="59985" y="4667250"/>
            <a:ext cx="692830" cy="546100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5</a:t>
            </a:r>
          </a:p>
        </p:txBody>
      </p:sp>
      <p:sp>
        <p:nvSpPr>
          <p:cNvPr id="54" name="Пятно 1 53">
            <a:extLst>
              <a:ext uri="{FF2B5EF4-FFF2-40B4-BE49-F238E27FC236}">
                <a16:creationId xmlns:a16="http://schemas.microsoft.com/office/drawing/2014/main" id="{6468ACC6-1ACA-48F5-A8B3-730D60E9A5F4}"/>
              </a:ext>
            </a:extLst>
          </p:cNvPr>
          <p:cNvSpPr/>
          <p:nvPr/>
        </p:nvSpPr>
        <p:spPr>
          <a:xfrm>
            <a:off x="59985" y="3688897"/>
            <a:ext cx="692830" cy="546100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</a:t>
            </a:r>
          </a:p>
        </p:txBody>
      </p:sp>
      <p:sp>
        <p:nvSpPr>
          <p:cNvPr id="55" name="Пятно 1 54">
            <a:extLst>
              <a:ext uri="{FF2B5EF4-FFF2-40B4-BE49-F238E27FC236}">
                <a16:creationId xmlns:a16="http://schemas.microsoft.com/office/drawing/2014/main" id="{94D07F37-1C40-47C3-8E77-DD0BD90A7332}"/>
              </a:ext>
            </a:extLst>
          </p:cNvPr>
          <p:cNvSpPr/>
          <p:nvPr/>
        </p:nvSpPr>
        <p:spPr>
          <a:xfrm>
            <a:off x="57831" y="2959100"/>
            <a:ext cx="692830" cy="546100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</a:t>
            </a:r>
          </a:p>
        </p:txBody>
      </p:sp>
      <p:sp>
        <p:nvSpPr>
          <p:cNvPr id="56" name="Пятно 1 55">
            <a:extLst>
              <a:ext uri="{FF2B5EF4-FFF2-40B4-BE49-F238E27FC236}">
                <a16:creationId xmlns:a16="http://schemas.microsoft.com/office/drawing/2014/main" id="{F136808E-866C-4F51-A632-FFD933E70615}"/>
              </a:ext>
            </a:extLst>
          </p:cNvPr>
          <p:cNvSpPr/>
          <p:nvPr/>
        </p:nvSpPr>
        <p:spPr>
          <a:xfrm>
            <a:off x="39347" y="2265933"/>
            <a:ext cx="692830" cy="546100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</a:p>
        </p:txBody>
      </p:sp>
      <p:sp>
        <p:nvSpPr>
          <p:cNvPr id="57" name="Пятно 1 56">
            <a:extLst>
              <a:ext uri="{FF2B5EF4-FFF2-40B4-BE49-F238E27FC236}">
                <a16:creationId xmlns:a16="http://schemas.microsoft.com/office/drawing/2014/main" id="{A0953014-93CE-48DC-A776-EB0837BEA7CF}"/>
              </a:ext>
            </a:extLst>
          </p:cNvPr>
          <p:cNvSpPr/>
          <p:nvPr/>
        </p:nvSpPr>
        <p:spPr>
          <a:xfrm>
            <a:off x="3241334" y="3721106"/>
            <a:ext cx="692830" cy="546100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</a:p>
        </p:txBody>
      </p:sp>
      <p:sp>
        <p:nvSpPr>
          <p:cNvPr id="58" name="Пятно 1 57">
            <a:extLst>
              <a:ext uri="{FF2B5EF4-FFF2-40B4-BE49-F238E27FC236}">
                <a16:creationId xmlns:a16="http://schemas.microsoft.com/office/drawing/2014/main" id="{7F148C40-08E6-4DC6-8C64-B664672D72D7}"/>
              </a:ext>
            </a:extLst>
          </p:cNvPr>
          <p:cNvSpPr/>
          <p:nvPr/>
        </p:nvSpPr>
        <p:spPr>
          <a:xfrm>
            <a:off x="2555195" y="5058569"/>
            <a:ext cx="692830" cy="546100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</a:t>
            </a:r>
          </a:p>
        </p:txBody>
      </p:sp>
      <p:sp>
        <p:nvSpPr>
          <p:cNvPr id="59" name="Пятно 1 58">
            <a:extLst>
              <a:ext uri="{FF2B5EF4-FFF2-40B4-BE49-F238E27FC236}">
                <a16:creationId xmlns:a16="http://schemas.microsoft.com/office/drawing/2014/main" id="{22EDE275-AEE0-42B3-BEB3-FA6CA7303456}"/>
              </a:ext>
            </a:extLst>
          </p:cNvPr>
          <p:cNvSpPr/>
          <p:nvPr/>
        </p:nvSpPr>
        <p:spPr>
          <a:xfrm>
            <a:off x="2627313" y="5700032"/>
            <a:ext cx="692830" cy="546100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5</a:t>
            </a:r>
          </a:p>
        </p:txBody>
      </p:sp>
      <p:sp>
        <p:nvSpPr>
          <p:cNvPr id="60" name="Пятно 1 59">
            <a:extLst>
              <a:ext uri="{FF2B5EF4-FFF2-40B4-BE49-F238E27FC236}">
                <a16:creationId xmlns:a16="http://schemas.microsoft.com/office/drawing/2014/main" id="{2873C2A0-FA8A-45A5-9069-3AECBDAB8D69}"/>
              </a:ext>
            </a:extLst>
          </p:cNvPr>
          <p:cNvSpPr/>
          <p:nvPr/>
        </p:nvSpPr>
        <p:spPr>
          <a:xfrm>
            <a:off x="3420723" y="5495580"/>
            <a:ext cx="692830" cy="546100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8</a:t>
            </a:r>
          </a:p>
        </p:txBody>
      </p:sp>
      <p:sp>
        <p:nvSpPr>
          <p:cNvPr id="61" name="Пятно 1 60">
            <a:extLst>
              <a:ext uri="{FF2B5EF4-FFF2-40B4-BE49-F238E27FC236}">
                <a16:creationId xmlns:a16="http://schemas.microsoft.com/office/drawing/2014/main" id="{E0690E11-4433-4F43-9125-444AEC199DB1}"/>
              </a:ext>
            </a:extLst>
          </p:cNvPr>
          <p:cNvSpPr/>
          <p:nvPr/>
        </p:nvSpPr>
        <p:spPr>
          <a:xfrm>
            <a:off x="4293733" y="5545115"/>
            <a:ext cx="667657" cy="629556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9</a:t>
            </a:r>
          </a:p>
        </p:txBody>
      </p:sp>
      <p:sp>
        <p:nvSpPr>
          <p:cNvPr id="62" name="Пятно 1 61">
            <a:extLst>
              <a:ext uri="{FF2B5EF4-FFF2-40B4-BE49-F238E27FC236}">
                <a16:creationId xmlns:a16="http://schemas.microsoft.com/office/drawing/2014/main" id="{3BB47C0E-90E6-47BF-8243-876E86E27C3F}"/>
              </a:ext>
            </a:extLst>
          </p:cNvPr>
          <p:cNvSpPr/>
          <p:nvPr/>
        </p:nvSpPr>
        <p:spPr>
          <a:xfrm>
            <a:off x="5165386" y="5416661"/>
            <a:ext cx="692830" cy="546100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10</a:t>
            </a:r>
          </a:p>
        </p:txBody>
      </p:sp>
      <p:sp>
        <p:nvSpPr>
          <p:cNvPr id="63" name="Пятно 1 62">
            <a:extLst>
              <a:ext uri="{FF2B5EF4-FFF2-40B4-BE49-F238E27FC236}">
                <a16:creationId xmlns:a16="http://schemas.microsoft.com/office/drawing/2014/main" id="{1EEF64C1-EC11-4444-992C-0FC16D4E4670}"/>
              </a:ext>
            </a:extLst>
          </p:cNvPr>
          <p:cNvSpPr/>
          <p:nvPr/>
        </p:nvSpPr>
        <p:spPr>
          <a:xfrm>
            <a:off x="6046418" y="5489119"/>
            <a:ext cx="712354" cy="753388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12</a:t>
            </a:r>
          </a:p>
        </p:txBody>
      </p:sp>
      <p:sp>
        <p:nvSpPr>
          <p:cNvPr id="64" name="Пятно 1 63">
            <a:extLst>
              <a:ext uri="{FF2B5EF4-FFF2-40B4-BE49-F238E27FC236}">
                <a16:creationId xmlns:a16="http://schemas.microsoft.com/office/drawing/2014/main" id="{E81F7D8F-C811-4DF2-B04A-A6AB4D4FE289}"/>
              </a:ext>
            </a:extLst>
          </p:cNvPr>
          <p:cNvSpPr/>
          <p:nvPr/>
        </p:nvSpPr>
        <p:spPr>
          <a:xfrm>
            <a:off x="2989114" y="4296909"/>
            <a:ext cx="692830" cy="546100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</a:p>
        </p:txBody>
      </p:sp>
      <p:sp>
        <p:nvSpPr>
          <p:cNvPr id="65" name="Пятно 1 64">
            <a:extLst>
              <a:ext uri="{FF2B5EF4-FFF2-40B4-BE49-F238E27FC236}">
                <a16:creationId xmlns:a16="http://schemas.microsoft.com/office/drawing/2014/main" id="{46AF07AD-B3E7-4F07-8B03-EE56004C3A18}"/>
              </a:ext>
            </a:extLst>
          </p:cNvPr>
          <p:cNvSpPr/>
          <p:nvPr/>
        </p:nvSpPr>
        <p:spPr>
          <a:xfrm>
            <a:off x="56902" y="1548722"/>
            <a:ext cx="692830" cy="546100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</a:p>
        </p:txBody>
      </p:sp>
      <p:sp>
        <p:nvSpPr>
          <p:cNvPr id="66" name="Пятно 1 65">
            <a:extLst>
              <a:ext uri="{FF2B5EF4-FFF2-40B4-BE49-F238E27FC236}">
                <a16:creationId xmlns:a16="http://schemas.microsoft.com/office/drawing/2014/main" id="{B97F908F-8552-43E1-8F66-7B6823579183}"/>
              </a:ext>
            </a:extLst>
          </p:cNvPr>
          <p:cNvSpPr/>
          <p:nvPr/>
        </p:nvSpPr>
        <p:spPr>
          <a:xfrm>
            <a:off x="3717435" y="4371181"/>
            <a:ext cx="692830" cy="546100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</a:t>
            </a:r>
          </a:p>
        </p:txBody>
      </p:sp>
      <p:sp>
        <p:nvSpPr>
          <p:cNvPr id="67" name="Пятно 1 66">
            <a:extLst>
              <a:ext uri="{FF2B5EF4-FFF2-40B4-BE49-F238E27FC236}">
                <a16:creationId xmlns:a16="http://schemas.microsoft.com/office/drawing/2014/main" id="{D30D0E99-1994-4B0C-8E30-02B25DFC43AF}"/>
              </a:ext>
            </a:extLst>
          </p:cNvPr>
          <p:cNvSpPr/>
          <p:nvPr/>
        </p:nvSpPr>
        <p:spPr>
          <a:xfrm>
            <a:off x="4499991" y="4479925"/>
            <a:ext cx="623777" cy="478632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6</a:t>
            </a:r>
          </a:p>
        </p:txBody>
      </p:sp>
      <p:sp>
        <p:nvSpPr>
          <p:cNvPr id="68" name="Пятно 1 67">
            <a:extLst>
              <a:ext uri="{FF2B5EF4-FFF2-40B4-BE49-F238E27FC236}">
                <a16:creationId xmlns:a16="http://schemas.microsoft.com/office/drawing/2014/main" id="{6B2E4DDE-2164-48B9-88F3-A452712ACB14}"/>
              </a:ext>
            </a:extLst>
          </p:cNvPr>
          <p:cNvSpPr/>
          <p:nvPr/>
        </p:nvSpPr>
        <p:spPr>
          <a:xfrm>
            <a:off x="5173550" y="4412457"/>
            <a:ext cx="692830" cy="546100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7</a:t>
            </a:r>
          </a:p>
        </p:txBody>
      </p:sp>
      <p:sp>
        <p:nvSpPr>
          <p:cNvPr id="69" name="Пятно 1 68">
            <a:extLst>
              <a:ext uri="{FF2B5EF4-FFF2-40B4-BE49-F238E27FC236}">
                <a16:creationId xmlns:a16="http://schemas.microsoft.com/office/drawing/2014/main" id="{45BC4DBE-2032-4F62-AFAA-38C2A0D45C5A}"/>
              </a:ext>
            </a:extLst>
          </p:cNvPr>
          <p:cNvSpPr/>
          <p:nvPr/>
        </p:nvSpPr>
        <p:spPr>
          <a:xfrm>
            <a:off x="5380037" y="3676009"/>
            <a:ext cx="645542" cy="591197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11</a:t>
            </a:r>
          </a:p>
        </p:txBody>
      </p:sp>
      <p:sp>
        <p:nvSpPr>
          <p:cNvPr id="70" name="Пятно 1 69">
            <a:extLst>
              <a:ext uri="{FF2B5EF4-FFF2-40B4-BE49-F238E27FC236}">
                <a16:creationId xmlns:a16="http://schemas.microsoft.com/office/drawing/2014/main" id="{B5F21D4A-607A-482C-A765-BB0496ECCFAC}"/>
              </a:ext>
            </a:extLst>
          </p:cNvPr>
          <p:cNvSpPr/>
          <p:nvPr/>
        </p:nvSpPr>
        <p:spPr>
          <a:xfrm>
            <a:off x="5811256" y="4228299"/>
            <a:ext cx="626505" cy="586589"/>
          </a:xfrm>
          <a:prstGeom prst="irregularSeal1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>
                <a:ln w="18000">
                  <a:solidFill>
                    <a:prstClr val="white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13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4BF9AF60-1C59-4117-92BC-4C606CD756A9}"/>
              </a:ext>
            </a:extLst>
          </p:cNvPr>
          <p:cNvSpPr txBox="1"/>
          <p:nvPr/>
        </p:nvSpPr>
        <p:spPr>
          <a:xfrm>
            <a:off x="7231062" y="201097"/>
            <a:ext cx="1815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Calibri"/>
              </a:rPr>
              <a:t>ПРИМЕР</a:t>
            </a:r>
          </a:p>
        </p:txBody>
      </p:sp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293961"/>
            <a:ext cx="8686800" cy="55086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000" b="1" dirty="0">
                <a:solidFill>
                  <a:schemeClr val="accent1"/>
                </a:solidFill>
              </a:rPr>
              <a:t>Анализ проблем «5 почему?»</a:t>
            </a:r>
            <a:br>
              <a:rPr lang="ru-RU" sz="3000" b="1" dirty="0">
                <a:solidFill>
                  <a:schemeClr val="accent1"/>
                </a:solidFill>
              </a:rPr>
            </a:br>
            <a:endParaRPr lang="ru-RU" sz="3000" b="1" dirty="0">
              <a:solidFill>
                <a:schemeClr val="accent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21352" y="6453335"/>
            <a:ext cx="459160" cy="261789"/>
          </a:xfrm>
        </p:spPr>
        <p:txBody>
          <a:bodyPr/>
          <a:lstStyle/>
          <a:p>
            <a:pPr algn="ctr">
              <a:defRPr/>
            </a:pPr>
            <a:fld id="{F48B357E-A65A-4108-8AF2-FFAC4E6EF974}" type="slidenum">
              <a:rPr lang="ru-RU" sz="1400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12</a:t>
            </a:fld>
            <a:endParaRPr lang="ru-RU" sz="1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2625" y="2495104"/>
            <a:ext cx="7705725" cy="10779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dirty="0">
                <a:latin typeface="+mn-lt"/>
                <a:cs typeface="Arial" charset="0"/>
              </a:rPr>
              <a:t>Представление выявленных первопричин, путей решения, вклад в достижение цели</a:t>
            </a:r>
          </a:p>
        </p:txBody>
      </p:sp>
    </p:spTree>
    <p:extLst>
      <p:ext uri="{BB962C8B-B14F-4D97-AF65-F5344CB8AC3E}">
        <p14:creationId xmlns:p14="http://schemas.microsoft.com/office/powerpoint/2010/main" val="25634096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AD66978-949A-4796-B759-904901A1F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13</a:t>
            </a:fld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FA1F1AD-C67A-48CB-808C-9D011E1DE5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10344"/>
            <a:ext cx="8496944" cy="623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5969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32440" y="6453335"/>
            <a:ext cx="459160" cy="261789"/>
          </a:xfrm>
        </p:spPr>
        <p:txBody>
          <a:bodyPr/>
          <a:lstStyle/>
          <a:p>
            <a:pPr algn="ctr">
              <a:defRPr/>
            </a:pPr>
            <a:fld id="{DBEB33D3-76AA-4949-96C8-A2DCFE619E36}" type="slidenum">
              <a:rPr lang="ru-RU" sz="1400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14</a:t>
            </a:fld>
            <a:endParaRPr lang="ru-RU" sz="1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124050" y="1484784"/>
            <a:ext cx="4752206" cy="838200"/>
          </a:xfrm>
          <a:prstGeom prst="rect">
            <a:avLst/>
          </a:prstGeom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 cap="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>
              <a:defRPr/>
            </a:pPr>
            <a:r>
              <a:rPr lang="ru-RU" sz="2400" b="1" dirty="0"/>
              <a:t>Карта целевого состояния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0518" y="2814638"/>
            <a:ext cx="8135938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400" dirty="0">
                <a:latin typeface="+mn-lt"/>
                <a:cs typeface="Arial" charset="0"/>
              </a:rPr>
              <a:t>Представление карты целевого состояния процесса с указанием изменений по времени, структуре, участникам</a:t>
            </a:r>
          </a:p>
        </p:txBody>
      </p:sp>
    </p:spTree>
    <p:extLst>
      <p:ext uri="{BB962C8B-B14F-4D97-AF65-F5344CB8AC3E}">
        <p14:creationId xmlns:p14="http://schemas.microsoft.com/office/powerpoint/2010/main" val="37933027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950" y="1031875"/>
            <a:ext cx="8686800" cy="33655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2400" dirty="0"/>
              <a:t>Карта целевого состояния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32813" y="6527800"/>
            <a:ext cx="438150" cy="285750"/>
          </a:xfrm>
        </p:spPr>
        <p:txBody>
          <a:bodyPr/>
          <a:lstStyle/>
          <a:p>
            <a:pPr algn="ctr">
              <a:defRPr/>
            </a:pPr>
            <a:fld id="{C413DAE7-17BA-4981-A504-F12DEEB334FD}" type="slidenum">
              <a:rPr lang="ru-RU" sz="1300" b="1" smtClean="0">
                <a:solidFill>
                  <a:srgbClr val="474B78">
                    <a:lumMod val="50000"/>
                  </a:srgbClr>
                </a:solidFill>
              </a:rPr>
              <a:pPr algn="ctr">
                <a:defRPr/>
              </a:pPr>
              <a:t>15</a:t>
            </a:fld>
            <a:endParaRPr lang="ru-RU" sz="1300" b="1" dirty="0">
              <a:solidFill>
                <a:srgbClr val="474B78">
                  <a:lumMod val="50000"/>
                </a:srgbClr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57200" y="188913"/>
            <a:ext cx="8686800" cy="838200"/>
          </a:xfrm>
          <a:prstGeom prst="rect">
            <a:avLst/>
          </a:prstGeom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 cap="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>
              <a:defRPr/>
            </a:pPr>
            <a:r>
              <a:rPr lang="ru-RU" sz="3000" dirty="0">
                <a:solidFill>
                  <a:srgbClr val="464646"/>
                </a:solidFill>
              </a:rPr>
              <a:t>Введение в предметную область</a:t>
            </a:r>
            <a:br>
              <a:rPr lang="ru-RU" sz="3000" dirty="0">
                <a:solidFill>
                  <a:srgbClr val="464646"/>
                </a:solidFill>
              </a:rPr>
            </a:br>
            <a:r>
              <a:rPr lang="ru-RU" sz="3000" dirty="0">
                <a:solidFill>
                  <a:srgbClr val="464646"/>
                </a:solidFill>
              </a:rPr>
              <a:t>(описание ситуации «как будет»)</a:t>
            </a:r>
          </a:p>
        </p:txBody>
      </p:sp>
      <p:sp>
        <p:nvSpPr>
          <p:cNvPr id="41" name="Штриховая стрелка вправо 40"/>
          <p:cNvSpPr/>
          <p:nvPr/>
        </p:nvSpPr>
        <p:spPr>
          <a:xfrm>
            <a:off x="1558925" y="3055938"/>
            <a:ext cx="479425" cy="287337"/>
          </a:xfrm>
          <a:prstGeom prst="striped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60513" y="3394075"/>
            <a:ext cx="503237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50-720 мин.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3254375" y="3381375"/>
            <a:ext cx="503238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2-10 мин.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2616200" y="3716338"/>
            <a:ext cx="503238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60-1440 мин.</a:t>
            </a:r>
          </a:p>
        </p:txBody>
      </p:sp>
      <p:sp>
        <p:nvSpPr>
          <p:cNvPr id="78" name="Штриховая стрелка вправо 77"/>
          <p:cNvSpPr/>
          <p:nvPr/>
        </p:nvSpPr>
        <p:spPr>
          <a:xfrm>
            <a:off x="6697663" y="3090863"/>
            <a:ext cx="495300" cy="287337"/>
          </a:xfrm>
          <a:prstGeom prst="striped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5" name="Штриховая стрелка вправо 84"/>
          <p:cNvSpPr/>
          <p:nvPr/>
        </p:nvSpPr>
        <p:spPr>
          <a:xfrm>
            <a:off x="3348038" y="3055938"/>
            <a:ext cx="317500" cy="287337"/>
          </a:xfrm>
          <a:prstGeom prst="striped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graphicFrame>
        <p:nvGraphicFramePr>
          <p:cNvPr id="87" name="Таблица 86"/>
          <p:cNvGraphicFramePr>
            <a:graphicFrameLocks noGrp="1"/>
          </p:cNvGraphicFramePr>
          <p:nvPr/>
        </p:nvGraphicFramePr>
        <p:xfrm>
          <a:off x="2038350" y="2668588"/>
          <a:ext cx="1296988" cy="4057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56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13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7502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Сотрудник отдела</a:t>
                      </a:r>
                    </a:p>
                  </a:txBody>
                  <a:tcPr marL="91516" marR="91516" marT="43022" marB="4302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7713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/>
                        <a:t>Направляет</a:t>
                      </a:r>
                      <a:r>
                        <a:rPr lang="ru-RU" sz="1300" baseline="0" dirty="0"/>
                        <a:t> перечень поручений для определения ответственных исполнителей заместителем Губернатора области – начальником департамента</a:t>
                      </a:r>
                      <a:endParaRPr lang="ru-RU" sz="1300" dirty="0"/>
                    </a:p>
                  </a:txBody>
                  <a:tcPr marL="91516" marR="91516" marT="43022" marB="4302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243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rgbClr val="7030A0"/>
                          </a:solidFill>
                        </a:rPr>
                        <a:t>2-5 мин.</a:t>
                      </a:r>
                    </a:p>
                  </a:txBody>
                  <a:tcPr marL="91516" marR="91516" marT="43022" marB="4302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 marL="91516" marR="91516" marT="43022" marB="43022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0" name="Штриховая стрелка вправо 89"/>
          <p:cNvSpPr/>
          <p:nvPr/>
        </p:nvSpPr>
        <p:spPr>
          <a:xfrm>
            <a:off x="5003800" y="3043238"/>
            <a:ext cx="401638" cy="287337"/>
          </a:xfrm>
          <a:prstGeom prst="striped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8640763" y="3433763"/>
            <a:ext cx="503237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30-960 мин.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6700838" y="3433763"/>
            <a:ext cx="503237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2-10 мин.</a:t>
            </a:r>
          </a:p>
        </p:txBody>
      </p:sp>
      <p:sp>
        <p:nvSpPr>
          <p:cNvPr id="98" name="Штриховая стрелка вправо 97"/>
          <p:cNvSpPr/>
          <p:nvPr/>
        </p:nvSpPr>
        <p:spPr>
          <a:xfrm>
            <a:off x="8101013" y="4648200"/>
            <a:ext cx="487362" cy="287338"/>
          </a:xfrm>
          <a:prstGeom prst="striped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graphicFrame>
        <p:nvGraphicFramePr>
          <p:cNvPr id="99" name="Таблица 98"/>
          <p:cNvGraphicFramePr>
            <a:graphicFrameLocks noGrp="1"/>
          </p:cNvGraphicFramePr>
          <p:nvPr/>
        </p:nvGraphicFramePr>
        <p:xfrm>
          <a:off x="168275" y="2668588"/>
          <a:ext cx="1393825" cy="21288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70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67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0642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отдела</a:t>
                      </a:r>
                    </a:p>
                  </a:txBody>
                  <a:tcPr marL="91474" marR="91474" marT="45719" marB="45719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1643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Распечатывает перечень поручений  </a:t>
                      </a:r>
                      <a:r>
                        <a:rPr lang="ru-RU" sz="1400" baseline="0" dirty="0"/>
                        <a:t>Губернатора области</a:t>
                      </a:r>
                      <a:endParaRPr lang="ru-RU" sz="1400" dirty="0"/>
                    </a:p>
                  </a:txBody>
                  <a:tcPr marL="91474" marR="91474" marT="45719" marB="45719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6552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002060"/>
                          </a:solidFill>
                        </a:rPr>
                        <a:t>2-5 мин.</a:t>
                      </a:r>
                    </a:p>
                  </a:txBody>
                  <a:tcPr marL="91474" marR="91474" marT="45719" marB="45719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91474" marR="91474" marT="45719" marB="45719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0" name="Таблица 99"/>
          <p:cNvGraphicFramePr>
            <a:graphicFrameLocks noGrp="1"/>
          </p:cNvGraphicFramePr>
          <p:nvPr/>
        </p:nvGraphicFramePr>
        <p:xfrm>
          <a:off x="3708400" y="2687638"/>
          <a:ext cx="1295400" cy="2603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5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0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7300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отдела</a:t>
                      </a:r>
                    </a:p>
                  </a:txBody>
                  <a:tcPr marL="91404" marR="91404" marT="45282" marB="4528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97509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Вносит резолюцию </a:t>
                      </a:r>
                      <a:r>
                        <a:rPr lang="ru-RU" sz="1400" baseline="0" dirty="0"/>
                        <a:t>заместителя Губернатора области – начальника департамента</a:t>
                      </a:r>
                      <a:endParaRPr lang="ru-RU" sz="1400" dirty="0"/>
                    </a:p>
                  </a:txBody>
                  <a:tcPr marL="91404" marR="91404" marT="45282" marB="45282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691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5-10 мин.</a:t>
                      </a:r>
                    </a:p>
                  </a:txBody>
                  <a:tcPr marL="91404" marR="91404" marT="45282" marB="45282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3</a:t>
                      </a:r>
                    </a:p>
                  </a:txBody>
                  <a:tcPr marL="91404" marR="91404" marT="45282" marB="45282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1" name="Таблица 100"/>
          <p:cNvGraphicFramePr>
            <a:graphicFrameLocks noGrp="1"/>
          </p:cNvGraphicFramePr>
          <p:nvPr/>
        </p:nvGraphicFramePr>
        <p:xfrm>
          <a:off x="5435600" y="2687638"/>
          <a:ext cx="1296988" cy="28336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56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13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8447">
                <a:tc gridSpan="2"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Сотрудник отдела</a:t>
                      </a:r>
                    </a:p>
                  </a:txBody>
                  <a:tcPr marL="91516" marR="91516" marT="37318" marB="37318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2943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/>
                        <a:t>Направляет</a:t>
                      </a:r>
                      <a:r>
                        <a:rPr lang="ru-RU" sz="1100" baseline="0" dirty="0"/>
                        <a:t> протокол для определения ответственных исполнителей первым заместителем начальника департамента</a:t>
                      </a:r>
                      <a:endParaRPr lang="ru-RU" sz="1100" dirty="0"/>
                    </a:p>
                  </a:txBody>
                  <a:tcPr marL="91516" marR="91516" marT="37318" marB="37318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297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rgbClr val="7030A0"/>
                          </a:solidFill>
                        </a:rPr>
                        <a:t>2-5 мин.</a:t>
                      </a:r>
                    </a:p>
                  </a:txBody>
                  <a:tcPr marL="91516" marR="91516" marT="37318" marB="37318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dirty="0">
                          <a:solidFill>
                            <a:srgbClr val="FF0000"/>
                          </a:solidFill>
                        </a:rPr>
                        <a:t>4</a:t>
                      </a:r>
                    </a:p>
                  </a:txBody>
                  <a:tcPr marL="91516" marR="91516" marT="37318" marB="37318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2" name="Таблица 101"/>
          <p:cNvGraphicFramePr>
            <a:graphicFrameLocks noGrp="1"/>
          </p:cNvGraphicFramePr>
          <p:nvPr/>
        </p:nvGraphicFramePr>
        <p:xfrm>
          <a:off x="7235825" y="2687638"/>
          <a:ext cx="1474788" cy="24018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7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90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2585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Сотрудник отдела</a:t>
                      </a:r>
                    </a:p>
                  </a:txBody>
                  <a:tcPr marL="91466" marR="91466" marT="42033" marB="42033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2301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/>
                        <a:t>Определяет</a:t>
                      </a:r>
                      <a:r>
                        <a:rPr lang="ru-RU" sz="1300" baseline="0" dirty="0"/>
                        <a:t>  ответственными исполнителями руководителей структурных подразделений департамента</a:t>
                      </a:r>
                      <a:endParaRPr lang="ru-RU" sz="1300" dirty="0"/>
                    </a:p>
                  </a:txBody>
                  <a:tcPr marL="91466" marR="91466" marT="42033" marB="42033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700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rgbClr val="7030A0"/>
                          </a:solidFill>
                        </a:rPr>
                        <a:t>5-10 мин.</a:t>
                      </a:r>
                    </a:p>
                  </a:txBody>
                  <a:tcPr marL="91466" marR="91466" marT="42033" marB="420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dirty="0">
                          <a:solidFill>
                            <a:srgbClr val="FF0000"/>
                          </a:solidFill>
                        </a:rPr>
                        <a:t>5</a:t>
                      </a:r>
                    </a:p>
                  </a:txBody>
                  <a:tcPr marL="91466" marR="91466" marT="42033" marB="42033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3" name="Штриховая стрелка вправо 102"/>
          <p:cNvSpPr/>
          <p:nvPr/>
        </p:nvSpPr>
        <p:spPr>
          <a:xfrm>
            <a:off x="8637588" y="3055938"/>
            <a:ext cx="495300" cy="287337"/>
          </a:xfrm>
          <a:prstGeom prst="striped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4972050" y="3394075"/>
            <a:ext cx="503238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30-960 мин.</a:t>
            </a:r>
          </a:p>
        </p:txBody>
      </p:sp>
      <p:sp>
        <p:nvSpPr>
          <p:cNvPr id="110" name="Скругленная прямоугольная выноска 109"/>
          <p:cNvSpPr/>
          <p:nvPr/>
        </p:nvSpPr>
        <p:spPr>
          <a:xfrm>
            <a:off x="1081088" y="1412875"/>
            <a:ext cx="2266950" cy="1138238"/>
          </a:xfrm>
          <a:prstGeom prst="wedgeRoundRectCallou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dirty="0">
                <a:solidFill>
                  <a:prstClr val="white"/>
                </a:solidFill>
              </a:rPr>
              <a:t>Разработка системы оповещения в СЭД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dirty="0">
                <a:solidFill>
                  <a:prstClr val="white"/>
                </a:solidFill>
              </a:rPr>
              <a:t>о поступлении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dirty="0">
                <a:solidFill>
                  <a:prstClr val="white"/>
                </a:solidFill>
              </a:rPr>
              <a:t>перечней поручений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dirty="0">
                <a:solidFill>
                  <a:prstClr val="white"/>
                </a:solidFill>
              </a:rPr>
              <a:t>Губернатора области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dirty="0">
                <a:solidFill>
                  <a:srgbClr val="FFFF00"/>
                </a:solidFill>
              </a:rPr>
              <a:t>Экономия: 10-720 мин.</a:t>
            </a:r>
          </a:p>
        </p:txBody>
      </p:sp>
      <p:sp>
        <p:nvSpPr>
          <p:cNvPr id="28" name="Скругленная прямоугольная выноска 27"/>
          <p:cNvSpPr/>
          <p:nvPr/>
        </p:nvSpPr>
        <p:spPr>
          <a:xfrm>
            <a:off x="4572000" y="1412875"/>
            <a:ext cx="2266950" cy="1087438"/>
          </a:xfrm>
          <a:prstGeom prst="wedgeRoundRectCallou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100" dirty="0">
                <a:solidFill>
                  <a:prstClr val="white"/>
                </a:solidFill>
              </a:rPr>
              <a:t>Разработка регламента администрирования в департаменте АПК И ВОС области и курируемых управлениях области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100" dirty="0">
                <a:solidFill>
                  <a:srgbClr val="FFFF00"/>
                </a:solidFill>
              </a:rPr>
              <a:t>Экономия: 30-480 мин.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028384" y="251356"/>
            <a:ext cx="1057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ПРИМЕР</a:t>
            </a:r>
          </a:p>
        </p:txBody>
      </p:sp>
    </p:spTree>
    <p:extLst>
      <p:ext uri="{BB962C8B-B14F-4D97-AF65-F5344CB8AC3E}">
        <p14:creationId xmlns:p14="http://schemas.microsoft.com/office/powerpoint/2010/main" val="42931776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788" y="1055688"/>
            <a:ext cx="8686800" cy="33655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400" dirty="0"/>
              <a:t>Карта целевого состояния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32813" y="6527800"/>
            <a:ext cx="438150" cy="285750"/>
          </a:xfrm>
        </p:spPr>
        <p:txBody>
          <a:bodyPr/>
          <a:lstStyle/>
          <a:p>
            <a:pPr algn="ctr">
              <a:defRPr/>
            </a:pPr>
            <a:fld id="{7645A879-355E-4D8C-815E-A9D9164CF0E5}" type="slidenum">
              <a:rPr lang="ru-RU" b="1" smtClean="0">
                <a:solidFill>
                  <a:srgbClr val="474B78">
                    <a:lumMod val="50000"/>
                  </a:srgbClr>
                </a:solidFill>
              </a:rPr>
              <a:pPr algn="ctr">
                <a:defRPr/>
              </a:pPr>
              <a:t>16</a:t>
            </a:fld>
            <a:endParaRPr lang="ru-RU" b="1" dirty="0">
              <a:solidFill>
                <a:srgbClr val="474B78">
                  <a:lumMod val="50000"/>
                </a:srgbClr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57200" y="188913"/>
            <a:ext cx="8686800" cy="838200"/>
          </a:xfrm>
          <a:prstGeom prst="rect">
            <a:avLst/>
          </a:prstGeom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 cap="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>
              <a:defRPr/>
            </a:pPr>
            <a:r>
              <a:rPr lang="ru-RU" sz="3000" dirty="0">
                <a:solidFill>
                  <a:srgbClr val="464646"/>
                </a:solidFill>
              </a:rPr>
              <a:t>Введение в предметную область</a:t>
            </a:r>
            <a:br>
              <a:rPr lang="ru-RU" sz="3000" dirty="0">
                <a:solidFill>
                  <a:srgbClr val="464646"/>
                </a:solidFill>
              </a:rPr>
            </a:br>
            <a:r>
              <a:rPr lang="ru-RU" sz="3000" dirty="0">
                <a:solidFill>
                  <a:srgbClr val="464646"/>
                </a:solidFill>
              </a:rPr>
              <a:t>(описание ситуации «как будет»)</a:t>
            </a:r>
          </a:p>
        </p:txBody>
      </p:sp>
      <p:sp>
        <p:nvSpPr>
          <p:cNvPr id="41" name="Штриховая стрелка вправо 40"/>
          <p:cNvSpPr/>
          <p:nvPr/>
        </p:nvSpPr>
        <p:spPr>
          <a:xfrm>
            <a:off x="85725" y="3976688"/>
            <a:ext cx="741363" cy="287337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0" name="Штриховая стрелка вправо 89"/>
          <p:cNvSpPr/>
          <p:nvPr/>
        </p:nvSpPr>
        <p:spPr>
          <a:xfrm>
            <a:off x="4800600" y="3900488"/>
            <a:ext cx="576263" cy="287337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graphicFrame>
        <p:nvGraphicFramePr>
          <p:cNvPr id="99" name="Таблица 98"/>
          <p:cNvGraphicFramePr>
            <a:graphicFrameLocks noGrp="1"/>
          </p:cNvGraphicFramePr>
          <p:nvPr/>
        </p:nvGraphicFramePr>
        <p:xfrm>
          <a:off x="879475" y="3622675"/>
          <a:ext cx="1471613" cy="24050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88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0376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Сотрудник отдела</a:t>
                      </a:r>
                    </a:p>
                  </a:txBody>
                  <a:tcPr marL="91514" marR="91514" marT="42025" marB="4202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2093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Определяет</a:t>
                      </a:r>
                      <a:r>
                        <a:rPr lang="ru-RU" sz="1300" baseline="0" dirty="0"/>
                        <a:t> ответственными исполнителями руководителей структурных подразделений департамента</a:t>
                      </a:r>
                      <a:endParaRPr lang="ru-RU" sz="1300" dirty="0"/>
                    </a:p>
                  </a:txBody>
                  <a:tcPr marL="91514" marR="91514" marT="42025" marB="4202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259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rgbClr val="7030A0"/>
                          </a:solidFill>
                        </a:rPr>
                        <a:t>60-120 мин.</a:t>
                      </a:r>
                    </a:p>
                  </a:txBody>
                  <a:tcPr marL="91514" marR="91514" marT="42025" marB="42025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dirty="0">
                          <a:solidFill>
                            <a:srgbClr val="FF0000"/>
                          </a:solidFill>
                        </a:rPr>
                        <a:t>6</a:t>
                      </a:r>
                    </a:p>
                  </a:txBody>
                  <a:tcPr marL="91514" marR="91514" marT="42025" marB="42025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4" name="TextBox 103"/>
          <p:cNvSpPr txBox="1"/>
          <p:nvPr/>
        </p:nvSpPr>
        <p:spPr>
          <a:xfrm>
            <a:off x="204788" y="4252913"/>
            <a:ext cx="503237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30-960 мин.</a:t>
            </a:r>
          </a:p>
        </p:txBody>
      </p:sp>
      <p:sp>
        <p:nvSpPr>
          <p:cNvPr id="24" name="Штриховая стрелка вправо 23"/>
          <p:cNvSpPr/>
          <p:nvPr/>
        </p:nvSpPr>
        <p:spPr>
          <a:xfrm>
            <a:off x="2398713" y="4019550"/>
            <a:ext cx="650875" cy="287338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graphicFrame>
        <p:nvGraphicFramePr>
          <p:cNvPr id="25" name="Таблица 24"/>
          <p:cNvGraphicFramePr>
            <a:graphicFrameLocks noGrp="1"/>
          </p:cNvGraphicFramePr>
          <p:nvPr/>
        </p:nvGraphicFramePr>
        <p:xfrm>
          <a:off x="3049588" y="3579813"/>
          <a:ext cx="1727200" cy="2378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9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297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</a:t>
                      </a:r>
                    </a:p>
                    <a:p>
                      <a:pPr algn="ctr"/>
                      <a:r>
                        <a:rPr lang="ru-RU" sz="1400" dirty="0"/>
                        <a:t>отдела</a:t>
                      </a:r>
                    </a:p>
                  </a:txBody>
                  <a:tcPr marL="91470" marR="91470" marT="45730" marB="4573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196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Работает по</a:t>
                      </a:r>
                      <a:r>
                        <a:rPr lang="ru-RU" sz="1400" baseline="0" dirty="0"/>
                        <a:t> непосредственному исполнению поручений Губернатора области</a:t>
                      </a:r>
                      <a:endParaRPr lang="ru-RU" sz="1400" dirty="0"/>
                    </a:p>
                  </a:txBody>
                  <a:tcPr marL="91470" marR="91470" marT="45730" marB="4573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809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4320-129600</a:t>
                      </a:r>
                      <a:r>
                        <a:rPr lang="ru-RU" sz="13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300" dirty="0">
                        <a:solidFill>
                          <a:srgbClr val="7030A0"/>
                        </a:solidFill>
                      </a:endParaRPr>
                    </a:p>
                  </a:txBody>
                  <a:tcPr marL="91470" marR="91470" marT="45730" marB="4573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7</a:t>
                      </a:r>
                    </a:p>
                  </a:txBody>
                  <a:tcPr marL="91470" marR="91470" marT="45730" marB="4573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0" name="Таблица 29"/>
          <p:cNvGraphicFramePr>
            <a:graphicFrameLocks noGrp="1"/>
          </p:cNvGraphicFramePr>
          <p:nvPr/>
        </p:nvGraphicFramePr>
        <p:xfrm>
          <a:off x="5376863" y="3644900"/>
          <a:ext cx="1306512" cy="2298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001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Сотрудник </a:t>
                      </a:r>
                    </a:p>
                    <a:p>
                      <a:pPr algn="ctr"/>
                      <a:r>
                        <a:rPr lang="ru-RU" sz="1300" dirty="0"/>
                        <a:t>отдела</a:t>
                      </a:r>
                    </a:p>
                  </a:txBody>
                  <a:tcPr marL="91414" marR="91414" marT="41823" marB="41823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095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Контролирует ход исполнения поручений</a:t>
                      </a:r>
                      <a:r>
                        <a:rPr lang="ru-RU" sz="1300" baseline="0" dirty="0"/>
                        <a:t> Губернатора области в СЭД</a:t>
                      </a:r>
                      <a:endParaRPr lang="ru-RU" sz="1300" dirty="0"/>
                    </a:p>
                  </a:txBody>
                  <a:tcPr marL="91414" marR="91414" marT="41823" marB="41823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73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rgbClr val="7030A0"/>
                          </a:solidFill>
                        </a:rPr>
                        <a:t>60-480</a:t>
                      </a:r>
                      <a:r>
                        <a:rPr lang="ru-RU" sz="12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200" dirty="0">
                        <a:solidFill>
                          <a:srgbClr val="7030A0"/>
                        </a:solidFill>
                      </a:endParaRPr>
                    </a:p>
                  </a:txBody>
                  <a:tcPr marL="91414" marR="91414" marT="41823" marB="4182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dirty="0">
                          <a:solidFill>
                            <a:srgbClr val="FF0000"/>
                          </a:solidFill>
                        </a:rPr>
                        <a:t>8</a:t>
                      </a:r>
                    </a:p>
                  </a:txBody>
                  <a:tcPr marL="91414" marR="91414" marT="41823" marB="41823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1" name="Штриховая стрелка вправо 30"/>
          <p:cNvSpPr/>
          <p:nvPr/>
        </p:nvSpPr>
        <p:spPr>
          <a:xfrm>
            <a:off x="6740525" y="3960813"/>
            <a:ext cx="503238" cy="287337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graphicFrame>
        <p:nvGraphicFramePr>
          <p:cNvPr id="32" name="Таблица 31"/>
          <p:cNvGraphicFramePr>
            <a:graphicFrameLocks noGrp="1"/>
          </p:cNvGraphicFramePr>
          <p:nvPr/>
        </p:nvGraphicFramePr>
        <p:xfrm>
          <a:off x="7262813" y="3635375"/>
          <a:ext cx="1366837" cy="2200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06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176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</a:t>
                      </a:r>
                    </a:p>
                    <a:p>
                      <a:pPr algn="ctr"/>
                      <a:r>
                        <a:rPr lang="ru-RU" sz="1400" dirty="0"/>
                        <a:t>отдела</a:t>
                      </a:r>
                    </a:p>
                  </a:txBody>
                  <a:tcPr marL="91515" marR="91515" marT="45728" marB="45728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190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Напоминает</a:t>
                      </a:r>
                      <a:r>
                        <a:rPr lang="ru-RU" sz="1400" baseline="0" dirty="0"/>
                        <a:t> исполнителям о сроках поручений</a:t>
                      </a:r>
                      <a:endParaRPr lang="ru-RU" sz="1400" dirty="0"/>
                    </a:p>
                  </a:txBody>
                  <a:tcPr marL="91515" marR="91515" marT="45728" marB="45728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198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60-480</a:t>
                      </a:r>
                      <a:r>
                        <a:rPr lang="ru-RU" sz="13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300" dirty="0">
                        <a:solidFill>
                          <a:srgbClr val="7030A0"/>
                        </a:solidFill>
                      </a:endParaRPr>
                    </a:p>
                  </a:txBody>
                  <a:tcPr marL="91515" marR="91515" marT="45728" marB="45728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9</a:t>
                      </a:r>
                    </a:p>
                  </a:txBody>
                  <a:tcPr marL="91515" marR="91515" marT="45728" marB="45728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2403475" y="4365625"/>
            <a:ext cx="598488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720-4320 мин.</a:t>
            </a:r>
          </a:p>
        </p:txBody>
      </p:sp>
      <p:sp>
        <p:nvSpPr>
          <p:cNvPr id="37" name="Штриховая стрелка вправо 36"/>
          <p:cNvSpPr/>
          <p:nvPr/>
        </p:nvSpPr>
        <p:spPr>
          <a:xfrm>
            <a:off x="8675688" y="3976688"/>
            <a:ext cx="468312" cy="287337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732588" y="4192588"/>
            <a:ext cx="503237" cy="552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30-720 мин.</a:t>
            </a:r>
          </a:p>
        </p:txBody>
      </p:sp>
      <p:sp>
        <p:nvSpPr>
          <p:cNvPr id="23" name="Скругленная прямоугольная выноска 22"/>
          <p:cNvSpPr/>
          <p:nvPr/>
        </p:nvSpPr>
        <p:spPr>
          <a:xfrm>
            <a:off x="85725" y="1989138"/>
            <a:ext cx="2109788" cy="1381125"/>
          </a:xfrm>
          <a:prstGeom prst="wedgeRoundRectCallou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dirty="0">
                <a:solidFill>
                  <a:prstClr val="white"/>
                </a:solidFill>
              </a:rPr>
              <a:t>Разработка Регламента администрирования в департаменте АПК И ВОС области и курируемых управлениях области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dirty="0">
                <a:solidFill>
                  <a:srgbClr val="FFFF00"/>
                </a:solidFill>
              </a:rPr>
              <a:t>Экономия: 30-480 мин.</a:t>
            </a:r>
          </a:p>
        </p:txBody>
      </p:sp>
      <p:sp>
        <p:nvSpPr>
          <p:cNvPr id="29" name="Скругленная прямоугольная выноска 28"/>
          <p:cNvSpPr/>
          <p:nvPr/>
        </p:nvSpPr>
        <p:spPr>
          <a:xfrm>
            <a:off x="2355850" y="1989138"/>
            <a:ext cx="2244725" cy="1381125"/>
          </a:xfrm>
          <a:prstGeom prst="wedgeRoundRectCallou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dirty="0">
                <a:solidFill>
                  <a:prstClr val="white"/>
                </a:solidFill>
              </a:rPr>
              <a:t>Разработка наглядной таблицы  контроля за исполнением поручений Губернатора области и еженедельная ее актуализация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dirty="0">
                <a:solidFill>
                  <a:srgbClr val="FFFF00"/>
                </a:solidFill>
              </a:rPr>
              <a:t>Экономия: 920-5760 мин.</a:t>
            </a:r>
          </a:p>
        </p:txBody>
      </p:sp>
      <p:sp>
        <p:nvSpPr>
          <p:cNvPr id="33" name="Скругленная прямоугольная выноска 32"/>
          <p:cNvSpPr/>
          <p:nvPr/>
        </p:nvSpPr>
        <p:spPr>
          <a:xfrm>
            <a:off x="6372225" y="1989138"/>
            <a:ext cx="2420938" cy="1381125"/>
          </a:xfrm>
          <a:prstGeom prst="wedgeRoundRectCallou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300" dirty="0">
                <a:solidFill>
                  <a:prstClr val="white"/>
                </a:solidFill>
              </a:rPr>
              <a:t>Разработка методики сопровождения процесса вычитки-согласования письма ответственным исполнителем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300" dirty="0">
                <a:solidFill>
                  <a:srgbClr val="FFFF00"/>
                </a:solidFill>
              </a:rPr>
              <a:t>Экономия: 30-720  мин.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028384" y="251356"/>
            <a:ext cx="1057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ПРИМЕР</a:t>
            </a:r>
          </a:p>
        </p:txBody>
      </p:sp>
    </p:spTree>
    <p:extLst>
      <p:ext uri="{BB962C8B-B14F-4D97-AF65-F5344CB8AC3E}">
        <p14:creationId xmlns:p14="http://schemas.microsoft.com/office/powerpoint/2010/main" val="16582561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75688" y="6572250"/>
            <a:ext cx="461962" cy="285750"/>
          </a:xfrm>
        </p:spPr>
        <p:txBody>
          <a:bodyPr/>
          <a:lstStyle/>
          <a:p>
            <a:pPr algn="ctr">
              <a:defRPr/>
            </a:pPr>
            <a:fld id="{297FC374-964E-4B61-825A-321338F42648}" type="slidenum">
              <a:rPr lang="ru-RU" b="1" smtClean="0">
                <a:solidFill>
                  <a:srgbClr val="474B78">
                    <a:lumMod val="50000"/>
                  </a:srgbClr>
                </a:solidFill>
              </a:rPr>
              <a:pPr algn="ctr">
                <a:defRPr/>
              </a:pPr>
              <a:t>17</a:t>
            </a:fld>
            <a:endParaRPr lang="ru-RU" b="1" dirty="0">
              <a:solidFill>
                <a:srgbClr val="474B78">
                  <a:lumMod val="50000"/>
                </a:srgbClr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57200" y="188913"/>
            <a:ext cx="8686800" cy="838200"/>
          </a:xfrm>
          <a:prstGeom prst="rect">
            <a:avLst/>
          </a:prstGeom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 cap="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>
              <a:defRPr/>
            </a:pPr>
            <a:r>
              <a:rPr lang="ru-RU" sz="3000" dirty="0">
                <a:solidFill>
                  <a:srgbClr val="464646"/>
                </a:solidFill>
              </a:rPr>
              <a:t>Введение в предметную область</a:t>
            </a:r>
            <a:br>
              <a:rPr lang="ru-RU" sz="3000" dirty="0">
                <a:solidFill>
                  <a:srgbClr val="464646"/>
                </a:solidFill>
              </a:rPr>
            </a:br>
            <a:r>
              <a:rPr lang="ru-RU" sz="3000" dirty="0">
                <a:solidFill>
                  <a:srgbClr val="464646"/>
                </a:solidFill>
              </a:rPr>
              <a:t>(описание ситуации «как будет»)</a:t>
            </a:r>
          </a:p>
        </p:txBody>
      </p:sp>
      <p:graphicFrame>
        <p:nvGraphicFramePr>
          <p:cNvPr id="78" name="Таблица 77"/>
          <p:cNvGraphicFramePr>
            <a:graphicFrameLocks noGrp="1"/>
          </p:cNvGraphicFramePr>
          <p:nvPr/>
        </p:nvGraphicFramePr>
        <p:xfrm>
          <a:off x="149225" y="1128713"/>
          <a:ext cx="1901825" cy="2170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9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18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5234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</a:t>
                      </a:r>
                    </a:p>
                    <a:p>
                      <a:pPr algn="ctr"/>
                      <a:r>
                        <a:rPr lang="ru-RU" sz="1400" dirty="0"/>
                        <a:t>отдела</a:t>
                      </a:r>
                    </a:p>
                  </a:txBody>
                  <a:tcPr marL="91432" marR="91432" marT="44257" marB="44257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8244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Готовит</a:t>
                      </a:r>
                      <a:r>
                        <a:rPr lang="ru-RU" sz="1400" baseline="0" dirty="0"/>
                        <a:t> информацию об (о ходе) исполнения поручений Губернатора области</a:t>
                      </a:r>
                      <a:endParaRPr lang="ru-RU" sz="1400" dirty="0"/>
                    </a:p>
                  </a:txBody>
                  <a:tcPr marL="91432" marR="91432" marT="44257" marB="44257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6634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60-120</a:t>
                      </a:r>
                      <a:r>
                        <a:rPr lang="ru-RU" sz="13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300" dirty="0">
                        <a:solidFill>
                          <a:srgbClr val="7030A0"/>
                        </a:solidFill>
                      </a:endParaRPr>
                    </a:p>
                  </a:txBody>
                  <a:tcPr marL="91432" marR="91432" marT="44257" marB="4425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10</a:t>
                      </a:r>
                      <a:r>
                        <a:rPr lang="ru-RU" sz="1200" baseline="0" dirty="0">
                          <a:solidFill>
                            <a:srgbClr val="FF0000"/>
                          </a:solidFill>
                        </a:rPr>
                        <a:t> «</a:t>
                      </a:r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А»</a:t>
                      </a:r>
                    </a:p>
                  </a:txBody>
                  <a:tcPr marL="91432" marR="91432" marT="44257" marB="44257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9" name="Таблица 78"/>
          <p:cNvGraphicFramePr>
            <a:graphicFrameLocks noGrp="1"/>
          </p:cNvGraphicFramePr>
          <p:nvPr/>
        </p:nvGraphicFramePr>
        <p:xfrm>
          <a:off x="169863" y="3429000"/>
          <a:ext cx="1881187" cy="2393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35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76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37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Сотрудник </a:t>
                      </a:r>
                    </a:p>
                    <a:p>
                      <a:pPr algn="ctr"/>
                      <a:r>
                        <a:rPr lang="ru-RU" sz="1200" dirty="0"/>
                        <a:t>отдела</a:t>
                      </a:r>
                    </a:p>
                  </a:txBody>
                  <a:tcPr marL="91390" marR="91390" marT="39006" marB="39006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4137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Готовит</a:t>
                      </a:r>
                      <a:r>
                        <a:rPr lang="ru-RU" sz="1200" baseline="0" dirty="0"/>
                        <a:t> сводную информацию об </a:t>
                      </a:r>
                    </a:p>
                    <a:p>
                      <a:pPr algn="ctr"/>
                      <a:r>
                        <a:rPr lang="ru-RU" sz="1200" baseline="0" dirty="0"/>
                        <a:t>(о ходе) исполнения поручений Губернатора области от курируемых управлений области</a:t>
                      </a:r>
                      <a:endParaRPr lang="ru-RU" sz="1200" dirty="0"/>
                    </a:p>
                  </a:txBody>
                  <a:tcPr marL="91390" marR="91390" marT="39006" marB="39006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6041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rgbClr val="7030A0"/>
                          </a:solidFill>
                        </a:rPr>
                        <a:t>120--480</a:t>
                      </a:r>
                      <a:r>
                        <a:rPr lang="ru-RU" sz="11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100" dirty="0">
                        <a:solidFill>
                          <a:srgbClr val="7030A0"/>
                        </a:solidFill>
                      </a:endParaRPr>
                    </a:p>
                  </a:txBody>
                  <a:tcPr marL="91390" marR="91390" marT="39006" marB="39006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dirty="0">
                          <a:solidFill>
                            <a:srgbClr val="FF0000"/>
                          </a:solidFill>
                        </a:rPr>
                        <a:t>10</a:t>
                      </a:r>
                      <a:r>
                        <a:rPr lang="ru-RU" sz="1000" baseline="0" dirty="0">
                          <a:solidFill>
                            <a:srgbClr val="FF0000"/>
                          </a:solidFill>
                        </a:rPr>
                        <a:t> «Б»</a:t>
                      </a:r>
                      <a:endParaRPr lang="ru-RU" sz="1000" dirty="0">
                        <a:solidFill>
                          <a:srgbClr val="FF0000"/>
                        </a:solidFill>
                      </a:endParaRPr>
                    </a:p>
                  </a:txBody>
                  <a:tcPr marL="91390" marR="91390" marT="39006" marB="39006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Стрелка вправо 5"/>
          <p:cNvSpPr/>
          <p:nvPr/>
        </p:nvSpPr>
        <p:spPr>
          <a:xfrm rot="19486884">
            <a:off x="-15875" y="3087688"/>
            <a:ext cx="319088" cy="261937"/>
          </a:xfrm>
          <a:prstGeom prst="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80" name="Стрелка вправо 79"/>
          <p:cNvSpPr/>
          <p:nvPr/>
        </p:nvSpPr>
        <p:spPr>
          <a:xfrm rot="1381404">
            <a:off x="22225" y="3322638"/>
            <a:ext cx="223838" cy="263525"/>
          </a:xfrm>
          <a:prstGeom prst="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81" name="Стрелка вправо 80"/>
          <p:cNvSpPr/>
          <p:nvPr/>
        </p:nvSpPr>
        <p:spPr>
          <a:xfrm rot="18659633">
            <a:off x="2025651" y="3302000"/>
            <a:ext cx="341312" cy="261937"/>
          </a:xfrm>
          <a:prstGeom prst="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82" name="Стрелка вправо 81"/>
          <p:cNvSpPr/>
          <p:nvPr/>
        </p:nvSpPr>
        <p:spPr>
          <a:xfrm rot="2436545">
            <a:off x="2030413" y="2941638"/>
            <a:ext cx="330200" cy="261937"/>
          </a:xfrm>
          <a:prstGeom prst="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83" name="TextBox 82"/>
          <p:cNvSpPr txBox="1"/>
          <p:nvPr/>
        </p:nvSpPr>
        <p:spPr>
          <a:xfrm rot="1998816">
            <a:off x="1943100" y="2566988"/>
            <a:ext cx="503238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5-30 мин.</a:t>
            </a:r>
          </a:p>
        </p:txBody>
      </p:sp>
      <p:graphicFrame>
        <p:nvGraphicFramePr>
          <p:cNvPr id="84" name="Таблица 83"/>
          <p:cNvGraphicFramePr>
            <a:graphicFrameLocks noGrp="1"/>
          </p:cNvGraphicFramePr>
          <p:nvPr/>
        </p:nvGraphicFramePr>
        <p:xfrm>
          <a:off x="2371725" y="2087563"/>
          <a:ext cx="1368425" cy="2200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2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176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</a:t>
                      </a:r>
                    </a:p>
                    <a:p>
                      <a:pPr algn="ctr"/>
                      <a:r>
                        <a:rPr lang="ru-RU" sz="1400" dirty="0"/>
                        <a:t>отдела</a:t>
                      </a:r>
                    </a:p>
                  </a:txBody>
                  <a:tcPr marL="91505" marR="91505" marT="45728" marB="45728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190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Вычитывает информацию</a:t>
                      </a:r>
                      <a:r>
                        <a:rPr lang="ru-RU" sz="1400" baseline="0" dirty="0"/>
                        <a:t>  об исполнении поручений</a:t>
                      </a:r>
                      <a:endParaRPr lang="ru-RU" sz="1400" dirty="0"/>
                    </a:p>
                  </a:txBody>
                  <a:tcPr marL="91505" marR="91505" marT="45728" marB="45728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198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15-60</a:t>
                      </a:r>
                      <a:r>
                        <a:rPr lang="ru-RU" sz="13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300" dirty="0">
                        <a:solidFill>
                          <a:srgbClr val="7030A0"/>
                        </a:solidFill>
                      </a:endParaRPr>
                    </a:p>
                  </a:txBody>
                  <a:tcPr marL="91505" marR="91505" marT="45728" marB="45728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11</a:t>
                      </a:r>
                    </a:p>
                  </a:txBody>
                  <a:tcPr marL="91505" marR="91505" marT="45728" marB="45728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5" name="Таблица 84"/>
          <p:cNvGraphicFramePr>
            <a:graphicFrameLocks noGrp="1"/>
          </p:cNvGraphicFramePr>
          <p:nvPr/>
        </p:nvGraphicFramePr>
        <p:xfrm>
          <a:off x="3889375" y="2114550"/>
          <a:ext cx="1368425" cy="2389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67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17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0516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Сотрудник </a:t>
                      </a:r>
                    </a:p>
                    <a:p>
                      <a:pPr algn="ctr"/>
                      <a:r>
                        <a:rPr lang="ru-RU" sz="1300" dirty="0"/>
                        <a:t>отдела</a:t>
                      </a:r>
                    </a:p>
                  </a:txBody>
                  <a:tcPr marL="91505" marR="91505" marT="42095" marB="4209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8643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Согласовывает проект письма</a:t>
                      </a:r>
                      <a:r>
                        <a:rPr lang="ru-RU" sz="1300" baseline="0" dirty="0"/>
                        <a:t> с первым заместителем начальника департамента</a:t>
                      </a:r>
                      <a:endParaRPr lang="ru-RU" sz="1300" dirty="0"/>
                    </a:p>
                  </a:txBody>
                  <a:tcPr marL="91505" marR="91505" marT="42095" marB="4209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02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rgbClr val="7030A0"/>
                          </a:solidFill>
                        </a:rPr>
                        <a:t>15-60</a:t>
                      </a:r>
                      <a:r>
                        <a:rPr lang="ru-RU" sz="12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200" dirty="0">
                        <a:solidFill>
                          <a:srgbClr val="7030A0"/>
                        </a:solidFill>
                      </a:endParaRPr>
                    </a:p>
                  </a:txBody>
                  <a:tcPr marL="91505" marR="91505" marT="42095" marB="42095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dirty="0">
                          <a:solidFill>
                            <a:srgbClr val="FF0000"/>
                          </a:solidFill>
                        </a:rPr>
                        <a:t>12</a:t>
                      </a:r>
                    </a:p>
                  </a:txBody>
                  <a:tcPr marL="91505" marR="91505" marT="42095" marB="42095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6" name="Штриховая стрелка вправо 85"/>
          <p:cNvSpPr/>
          <p:nvPr/>
        </p:nvSpPr>
        <p:spPr>
          <a:xfrm>
            <a:off x="3687763" y="2535238"/>
            <a:ext cx="260350" cy="287337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3565525" y="2887663"/>
            <a:ext cx="503238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60-1440 мин.</a:t>
            </a:r>
          </a:p>
        </p:txBody>
      </p:sp>
      <p:graphicFrame>
        <p:nvGraphicFramePr>
          <p:cNvPr id="88" name="Таблица 87"/>
          <p:cNvGraphicFramePr>
            <a:graphicFrameLocks noGrp="1"/>
          </p:cNvGraphicFramePr>
          <p:nvPr/>
        </p:nvGraphicFramePr>
        <p:xfrm>
          <a:off x="5756275" y="2103438"/>
          <a:ext cx="1366838" cy="2697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70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98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267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</a:t>
                      </a:r>
                    </a:p>
                    <a:p>
                      <a:pPr algn="ctr"/>
                      <a:r>
                        <a:rPr lang="ru-RU" sz="1400" dirty="0"/>
                        <a:t>отдела</a:t>
                      </a:r>
                    </a:p>
                  </a:txBody>
                  <a:tcPr marL="91399" marR="91399" marT="45727" marB="45727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98708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Направляет документ</a:t>
                      </a:r>
                      <a:r>
                        <a:rPr lang="ru-RU" sz="1400" baseline="0" dirty="0"/>
                        <a:t> на подпись заместителю Губернатора области -начальнику департамента</a:t>
                      </a:r>
                      <a:endParaRPr lang="ru-RU" sz="1400" dirty="0"/>
                    </a:p>
                  </a:txBody>
                  <a:tcPr marL="91399" marR="91399" marT="45727" marB="45727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187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15-60</a:t>
                      </a:r>
                      <a:r>
                        <a:rPr lang="ru-RU" sz="13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300" dirty="0">
                        <a:solidFill>
                          <a:srgbClr val="7030A0"/>
                        </a:solidFill>
                      </a:endParaRPr>
                    </a:p>
                  </a:txBody>
                  <a:tcPr marL="91399" marR="91399" marT="45727" marB="4572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13</a:t>
                      </a:r>
                    </a:p>
                  </a:txBody>
                  <a:tcPr marL="91399" marR="91399" marT="45727" marB="45727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9" name="Штриховая стрелка вправо 88"/>
          <p:cNvSpPr/>
          <p:nvPr/>
        </p:nvSpPr>
        <p:spPr>
          <a:xfrm>
            <a:off x="5346700" y="2535238"/>
            <a:ext cx="379413" cy="287337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222875" y="2822575"/>
            <a:ext cx="503238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30-720 мин.</a:t>
            </a:r>
          </a:p>
        </p:txBody>
      </p:sp>
      <p:sp>
        <p:nvSpPr>
          <p:cNvPr id="91" name="Штриховая стрелка вправо 90"/>
          <p:cNvSpPr/>
          <p:nvPr/>
        </p:nvSpPr>
        <p:spPr>
          <a:xfrm>
            <a:off x="7175500" y="2530475"/>
            <a:ext cx="266700" cy="287338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graphicFrame>
        <p:nvGraphicFramePr>
          <p:cNvPr id="92" name="Таблица 91"/>
          <p:cNvGraphicFramePr>
            <a:graphicFrameLocks noGrp="1"/>
          </p:cNvGraphicFramePr>
          <p:nvPr/>
        </p:nvGraphicFramePr>
        <p:xfrm>
          <a:off x="7439025" y="2058988"/>
          <a:ext cx="1439863" cy="447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5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5315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Сотрудник </a:t>
                      </a:r>
                    </a:p>
                    <a:p>
                      <a:pPr algn="ctr"/>
                      <a:r>
                        <a:rPr lang="ru-RU" sz="1300" dirty="0"/>
                        <a:t>отдела</a:t>
                      </a:r>
                    </a:p>
                  </a:txBody>
                  <a:tcPr marL="91536" marR="91536" marT="43710" marB="4371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16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baseline="0" dirty="0"/>
                        <a:t>Осуществляет работу по сопровождению документа:</a:t>
                      </a:r>
                    </a:p>
                    <a:p>
                      <a:pPr algn="ctr"/>
                      <a:r>
                        <a:rPr lang="ru-RU" sz="1300" dirty="0"/>
                        <a:t>-сканирование;</a:t>
                      </a:r>
                    </a:p>
                    <a:p>
                      <a:pPr algn="ctr"/>
                      <a:r>
                        <a:rPr lang="ru-RU" sz="1300" dirty="0"/>
                        <a:t>-присвоение</a:t>
                      </a:r>
                      <a:r>
                        <a:rPr lang="ru-RU" sz="1300" baseline="0" dirty="0"/>
                        <a:t> номера;</a:t>
                      </a:r>
                    </a:p>
                    <a:p>
                      <a:pPr algn="ctr"/>
                      <a:r>
                        <a:rPr lang="ru-RU" sz="1300" baseline="0" dirty="0"/>
                        <a:t>-размещение в СЭД;</a:t>
                      </a:r>
                    </a:p>
                    <a:p>
                      <a:pPr algn="ctr"/>
                      <a:r>
                        <a:rPr lang="ru-RU" sz="1300" baseline="0" dirty="0"/>
                        <a:t>-отправка оригинала документа  в контрольное управление Администрации Губернатора области</a:t>
                      </a:r>
                      <a:endParaRPr lang="ru-RU" sz="1300" dirty="0"/>
                    </a:p>
                  </a:txBody>
                  <a:tcPr marL="91536" marR="91536" marT="43710" marB="4371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1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rgbClr val="7030A0"/>
                          </a:solidFill>
                        </a:rPr>
                        <a:t>15-30</a:t>
                      </a:r>
                      <a:r>
                        <a:rPr lang="ru-RU" sz="12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200" dirty="0">
                        <a:solidFill>
                          <a:srgbClr val="7030A0"/>
                        </a:solidFill>
                      </a:endParaRPr>
                    </a:p>
                  </a:txBody>
                  <a:tcPr marL="91536" marR="91536" marT="43710" marB="4371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dirty="0">
                          <a:solidFill>
                            <a:srgbClr val="FF0000"/>
                          </a:solidFill>
                        </a:rPr>
                        <a:t>14</a:t>
                      </a:r>
                    </a:p>
                  </a:txBody>
                  <a:tcPr marL="91536" marR="91536" marT="43710" marB="4371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3" name="Штриховая стрелка вправо 92"/>
          <p:cNvSpPr/>
          <p:nvPr/>
        </p:nvSpPr>
        <p:spPr>
          <a:xfrm>
            <a:off x="8893175" y="2492375"/>
            <a:ext cx="250825" cy="287338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7010400" y="2887663"/>
            <a:ext cx="503238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60-1440 мин.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8766175" y="2797175"/>
            <a:ext cx="503238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10-4320мин.</a:t>
            </a:r>
          </a:p>
        </p:txBody>
      </p:sp>
      <p:sp>
        <p:nvSpPr>
          <p:cNvPr id="25" name="Скругленная прямоугольная выноска 24"/>
          <p:cNvSpPr/>
          <p:nvPr/>
        </p:nvSpPr>
        <p:spPr>
          <a:xfrm>
            <a:off x="4816475" y="1123950"/>
            <a:ext cx="2276475" cy="936625"/>
          </a:xfrm>
          <a:prstGeom prst="wedgeRoundRectCallou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dirty="0">
                <a:solidFill>
                  <a:prstClr val="white"/>
                </a:solidFill>
              </a:rPr>
              <a:t>Организация  и проведение внутрикорпоративного обучения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dirty="0">
                <a:solidFill>
                  <a:srgbClr val="FFFF00"/>
                </a:solidFill>
              </a:rPr>
              <a:t>Экономия: 30-720  мин</a:t>
            </a:r>
            <a:r>
              <a:rPr lang="ru-RU" sz="1300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028384" y="251356"/>
            <a:ext cx="1057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ПРИМЕР</a:t>
            </a:r>
          </a:p>
        </p:txBody>
      </p:sp>
    </p:spTree>
    <p:extLst>
      <p:ext uri="{BB962C8B-B14F-4D97-AF65-F5344CB8AC3E}">
        <p14:creationId xmlns:p14="http://schemas.microsoft.com/office/powerpoint/2010/main" val="21160202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04250" y="6572250"/>
            <a:ext cx="533400" cy="285750"/>
          </a:xfrm>
        </p:spPr>
        <p:txBody>
          <a:bodyPr/>
          <a:lstStyle/>
          <a:p>
            <a:pPr algn="ctr">
              <a:defRPr/>
            </a:pPr>
            <a:fld id="{A661AD41-C856-4A65-A368-133F556F218B}" type="slidenum">
              <a:rPr lang="ru-RU" b="1" smtClean="0">
                <a:solidFill>
                  <a:srgbClr val="474B78">
                    <a:lumMod val="50000"/>
                  </a:srgbClr>
                </a:solidFill>
              </a:rPr>
              <a:pPr algn="ctr">
                <a:defRPr/>
              </a:pPr>
              <a:t>18</a:t>
            </a:fld>
            <a:endParaRPr lang="ru-RU" b="1" dirty="0">
              <a:solidFill>
                <a:srgbClr val="474B78">
                  <a:lumMod val="50000"/>
                </a:srgbClr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50850" y="188913"/>
            <a:ext cx="8686800" cy="838200"/>
          </a:xfrm>
          <a:prstGeom prst="rect">
            <a:avLst/>
          </a:prstGeom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 cap="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>
              <a:defRPr/>
            </a:pPr>
            <a:r>
              <a:rPr lang="ru-RU" sz="3000" dirty="0">
                <a:solidFill>
                  <a:srgbClr val="464646"/>
                </a:solidFill>
              </a:rPr>
              <a:t>Введение в предметную область</a:t>
            </a:r>
            <a:br>
              <a:rPr lang="ru-RU" sz="3000" dirty="0">
                <a:solidFill>
                  <a:srgbClr val="464646"/>
                </a:solidFill>
              </a:rPr>
            </a:br>
            <a:r>
              <a:rPr lang="ru-RU" sz="3000" dirty="0">
                <a:solidFill>
                  <a:srgbClr val="464646"/>
                </a:solidFill>
              </a:rPr>
              <a:t>(описание ситуации «как будет»)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-71438" y="2878138"/>
            <a:ext cx="504826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10-4320мин.</a:t>
            </a:r>
          </a:p>
        </p:txBody>
      </p:sp>
      <p:sp>
        <p:nvSpPr>
          <p:cNvPr id="63" name="Штриховая стрелка вправо 62"/>
          <p:cNvSpPr/>
          <p:nvPr/>
        </p:nvSpPr>
        <p:spPr>
          <a:xfrm>
            <a:off x="34925" y="2457450"/>
            <a:ext cx="360363" cy="287338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934521" y="4869160"/>
            <a:ext cx="4885952" cy="1733573"/>
          </a:xfrm>
          <a:prstGeom prst="roundRect">
            <a:avLst/>
          </a:prstGeom>
          <a:gradFill>
            <a:gsLst>
              <a:gs pos="0">
                <a:schemeClr val="accent1">
                  <a:tint val="30000"/>
                  <a:satMod val="250000"/>
                </a:schemeClr>
              </a:gs>
              <a:gs pos="72000">
                <a:schemeClr val="accent1">
                  <a:tint val="75000"/>
                  <a:satMod val="210000"/>
                </a:schemeClr>
              </a:gs>
              <a:gs pos="100000">
                <a:schemeClr val="accent1">
                  <a:tint val="85000"/>
                  <a:satMod val="210000"/>
                </a:schemeClr>
              </a:gs>
            </a:gsLst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81438" y="4941888"/>
            <a:ext cx="4794250" cy="1708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prstClr val="black"/>
                </a:solidFill>
                <a:latin typeface="Franklin Gothic Medium"/>
                <a:cs typeface="Arial" charset="0"/>
              </a:rPr>
              <a:t>Экономия: 880 - 11760 мин.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prstClr val="black"/>
                </a:solidFill>
                <a:latin typeface="Franklin Gothic Medium"/>
                <a:cs typeface="Arial" charset="0"/>
              </a:rPr>
              <a:t>              0,61 – 8,17 дней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900" dirty="0">
              <a:solidFill>
                <a:prstClr val="black"/>
              </a:solidFill>
              <a:latin typeface="Franklin Gothic Medium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prstClr val="black"/>
                </a:solidFill>
                <a:latin typeface="Franklin Gothic Medium"/>
                <a:cs typeface="Arial" charset="0"/>
              </a:rPr>
              <a:t>ВПП: 4906 - 132570 мин.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prstClr val="black"/>
                </a:solidFill>
                <a:latin typeface="Franklin Gothic Medium"/>
                <a:cs typeface="Arial" charset="0"/>
              </a:rPr>
              <a:t>  </a:t>
            </a:r>
            <a:r>
              <a:rPr lang="ru-RU" dirty="0">
                <a:solidFill>
                  <a:prstClr val="black"/>
                </a:solidFill>
                <a:latin typeface="Arial" charset="0"/>
                <a:cs typeface="Arial" charset="0"/>
              </a:rPr>
              <a:t>3,41 – 92,1 дней </a:t>
            </a:r>
            <a:endParaRPr lang="ru-RU" dirty="0">
              <a:solidFill>
                <a:prstClr val="black"/>
              </a:solidFill>
              <a:latin typeface="Franklin Gothic Medium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600" dirty="0">
              <a:solidFill>
                <a:prstClr val="black"/>
              </a:solidFill>
              <a:latin typeface="Franklin Gothic Medium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 err="1">
                <a:solidFill>
                  <a:prstClr val="black"/>
                </a:solidFill>
                <a:latin typeface="Franklin Gothic Medium"/>
                <a:cs typeface="Arial" charset="0"/>
              </a:rPr>
              <a:t>Кэф</a:t>
            </a:r>
            <a:r>
              <a:rPr lang="ru-RU" dirty="0">
                <a:solidFill>
                  <a:prstClr val="black"/>
                </a:solidFill>
                <a:latin typeface="Franklin Gothic Medium"/>
                <a:cs typeface="Arial" charset="0"/>
              </a:rPr>
              <a:t>.: 8,9 % - 17,9%</a:t>
            </a:r>
            <a:endParaRPr lang="ru-RU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graphicFrame>
        <p:nvGraphicFramePr>
          <p:cNvPr id="36" name="Таблица 35"/>
          <p:cNvGraphicFramePr>
            <a:graphicFrameLocks noGrp="1"/>
          </p:cNvGraphicFramePr>
          <p:nvPr/>
        </p:nvGraphicFramePr>
        <p:xfrm>
          <a:off x="395288" y="2066925"/>
          <a:ext cx="1368425" cy="2697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2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1002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Начальник </a:t>
                      </a:r>
                    </a:p>
                    <a:p>
                      <a:pPr algn="ctr"/>
                      <a:r>
                        <a:rPr lang="ru-RU" sz="1300" dirty="0"/>
                        <a:t>отдела</a:t>
                      </a:r>
                    </a:p>
                  </a:txBody>
                  <a:tcPr marL="91505" marR="91505" marT="42381" marB="42381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379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Согласовывает информацию</a:t>
                      </a:r>
                      <a:r>
                        <a:rPr lang="ru-RU" sz="1300" baseline="0" dirty="0"/>
                        <a:t> с заместителем Губернатора области –начальником департамента</a:t>
                      </a:r>
                      <a:endParaRPr lang="ru-RU" sz="1300" dirty="0"/>
                    </a:p>
                  </a:txBody>
                  <a:tcPr marL="91505" marR="91505" marT="42381" marB="42381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236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rgbClr val="7030A0"/>
                          </a:solidFill>
                        </a:rPr>
                        <a:t>20-60</a:t>
                      </a:r>
                      <a:r>
                        <a:rPr lang="ru-RU" sz="12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200" dirty="0">
                        <a:solidFill>
                          <a:srgbClr val="7030A0"/>
                        </a:solidFill>
                      </a:endParaRPr>
                    </a:p>
                  </a:txBody>
                  <a:tcPr marL="91505" marR="91505" marT="42381" marB="42381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dirty="0">
                          <a:solidFill>
                            <a:srgbClr val="FF0000"/>
                          </a:solidFill>
                        </a:rPr>
                        <a:t>15</a:t>
                      </a:r>
                    </a:p>
                  </a:txBody>
                  <a:tcPr marL="91505" marR="91505" marT="42381" marB="42381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43" name="Таблица 42"/>
          <p:cNvGraphicFramePr>
            <a:graphicFrameLocks noGrp="1"/>
          </p:cNvGraphicFramePr>
          <p:nvPr/>
        </p:nvGraphicFramePr>
        <p:xfrm>
          <a:off x="2124075" y="2033588"/>
          <a:ext cx="1368425" cy="3444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2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275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отдела</a:t>
                      </a:r>
                    </a:p>
                  </a:txBody>
                  <a:tcPr marL="91505" marR="91505" marT="45745" marB="4574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88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Готовит справочные материалы,</a:t>
                      </a:r>
                      <a:r>
                        <a:rPr lang="ru-RU" sz="1400" baseline="0" dirty="0"/>
                        <a:t> презентацию заместителю Губернатора области – начальнику департамента для доклада </a:t>
                      </a:r>
                    </a:p>
                    <a:p>
                      <a:pPr algn="ctr"/>
                      <a:r>
                        <a:rPr lang="ru-RU" sz="1400" baseline="0" dirty="0"/>
                        <a:t>на РЧ</a:t>
                      </a:r>
                      <a:endParaRPr lang="ru-RU" sz="1400" dirty="0"/>
                    </a:p>
                  </a:txBody>
                  <a:tcPr marL="91505" marR="91505" marT="45745" marB="4574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791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60-480</a:t>
                      </a:r>
                      <a:r>
                        <a:rPr lang="ru-RU" sz="13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300" dirty="0">
                        <a:solidFill>
                          <a:srgbClr val="7030A0"/>
                        </a:solidFill>
                      </a:endParaRPr>
                    </a:p>
                  </a:txBody>
                  <a:tcPr marL="91505" marR="91505" marT="45745" marB="45745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16</a:t>
                      </a:r>
                    </a:p>
                  </a:txBody>
                  <a:tcPr marL="91505" marR="91505" marT="45745" marB="45745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4" name="Штриховая стрелка вправо 43"/>
          <p:cNvSpPr/>
          <p:nvPr/>
        </p:nvSpPr>
        <p:spPr>
          <a:xfrm>
            <a:off x="1792288" y="2457450"/>
            <a:ext cx="360362" cy="287338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690688" y="2744788"/>
            <a:ext cx="504825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120-4320мин.</a:t>
            </a:r>
          </a:p>
        </p:txBody>
      </p:sp>
      <p:graphicFrame>
        <p:nvGraphicFramePr>
          <p:cNvPr id="49" name="Таблица 48"/>
          <p:cNvGraphicFramePr>
            <a:graphicFrameLocks noGrp="1"/>
          </p:cNvGraphicFramePr>
          <p:nvPr/>
        </p:nvGraphicFramePr>
        <p:xfrm>
          <a:off x="3881438" y="2000250"/>
          <a:ext cx="1655762" cy="23082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7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3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223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</a:t>
                      </a:r>
                    </a:p>
                    <a:p>
                      <a:pPr algn="ctr"/>
                      <a:r>
                        <a:rPr lang="ru-RU" sz="1400" dirty="0"/>
                        <a:t>отдела</a:t>
                      </a:r>
                    </a:p>
                  </a:txBody>
                  <a:tcPr marL="91433" marR="91433" marT="45740" marB="4574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2260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Оповещает заинтересованных лиц о</a:t>
                      </a:r>
                      <a:r>
                        <a:rPr lang="ru-RU" sz="1400" baseline="0" dirty="0"/>
                        <a:t> дате рассмотрения вопроса на РЧ</a:t>
                      </a:r>
                      <a:endParaRPr lang="ru-RU" sz="1400" dirty="0"/>
                    </a:p>
                  </a:txBody>
                  <a:tcPr marL="91433" marR="91433" marT="45740" marB="4574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742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60-480</a:t>
                      </a:r>
                      <a:r>
                        <a:rPr lang="ru-RU" sz="1300" baseline="0" dirty="0">
                          <a:solidFill>
                            <a:srgbClr val="7030A0"/>
                          </a:solidFill>
                        </a:rPr>
                        <a:t> мин.</a:t>
                      </a:r>
                      <a:endParaRPr lang="ru-RU" sz="1300" dirty="0">
                        <a:solidFill>
                          <a:srgbClr val="7030A0"/>
                        </a:solidFill>
                      </a:endParaRPr>
                    </a:p>
                  </a:txBody>
                  <a:tcPr marL="91433" marR="91433" marT="45740" marB="4574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17</a:t>
                      </a:r>
                    </a:p>
                  </a:txBody>
                  <a:tcPr marL="91433" marR="91433" marT="45740" marB="4574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9" name="Штриховая стрелка вправо 68"/>
          <p:cNvSpPr/>
          <p:nvPr/>
        </p:nvSpPr>
        <p:spPr>
          <a:xfrm>
            <a:off x="3521075" y="2360613"/>
            <a:ext cx="360363" cy="287337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429000" y="2733675"/>
            <a:ext cx="504825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cs typeface="Arial" charset="0"/>
              </a:rPr>
              <a:t>30-1440мин.</a:t>
            </a:r>
          </a:p>
        </p:txBody>
      </p:sp>
      <p:graphicFrame>
        <p:nvGraphicFramePr>
          <p:cNvPr id="73" name="Таблица 72"/>
          <p:cNvGraphicFramePr>
            <a:graphicFrameLocks noGrp="1"/>
          </p:cNvGraphicFramePr>
          <p:nvPr/>
        </p:nvGraphicFramePr>
        <p:xfrm>
          <a:off x="5867400" y="1939925"/>
          <a:ext cx="1323975" cy="2803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4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94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75318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Заместитель Губернатора области – начальник</a:t>
                      </a:r>
                      <a:r>
                        <a:rPr lang="ru-RU" sz="1200" baseline="0" dirty="0"/>
                        <a:t> департамента</a:t>
                      </a:r>
                      <a:endParaRPr lang="ru-RU" sz="1200" dirty="0"/>
                    </a:p>
                  </a:txBody>
                  <a:tcPr marL="91497" marR="91497" marT="39669" marB="39669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5038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Докладывает об исполнении поручения </a:t>
                      </a:r>
                    </a:p>
                    <a:p>
                      <a:pPr algn="ctr"/>
                      <a:r>
                        <a:rPr lang="ru-RU" sz="1200" dirty="0"/>
                        <a:t>на РЧ</a:t>
                      </a:r>
                    </a:p>
                  </a:txBody>
                  <a:tcPr marL="91497" marR="91497" marT="39669" marB="39669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169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rgbClr val="7030A0"/>
                          </a:solidFill>
                        </a:rPr>
                        <a:t>5-10 </a:t>
                      </a:r>
                      <a:r>
                        <a:rPr lang="ru-RU" sz="1100" baseline="0" dirty="0">
                          <a:solidFill>
                            <a:srgbClr val="7030A0"/>
                          </a:solidFill>
                        </a:rPr>
                        <a:t>мин.</a:t>
                      </a:r>
                      <a:endParaRPr lang="ru-RU" sz="1100" dirty="0">
                        <a:solidFill>
                          <a:srgbClr val="7030A0"/>
                        </a:solidFill>
                      </a:endParaRPr>
                    </a:p>
                  </a:txBody>
                  <a:tcPr marL="91497" marR="91497" marT="39669" marB="39669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dirty="0">
                          <a:solidFill>
                            <a:srgbClr val="FF0000"/>
                          </a:solidFill>
                        </a:rPr>
                        <a:t>18</a:t>
                      </a:r>
                    </a:p>
                  </a:txBody>
                  <a:tcPr marL="91497" marR="91497" marT="39669" marB="39669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4" name="Штриховая стрелка вправо 73"/>
          <p:cNvSpPr/>
          <p:nvPr/>
        </p:nvSpPr>
        <p:spPr>
          <a:xfrm>
            <a:off x="5526088" y="2360613"/>
            <a:ext cx="360362" cy="287337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graphicFrame>
        <p:nvGraphicFramePr>
          <p:cNvPr id="75" name="Таблица 74"/>
          <p:cNvGraphicFramePr>
            <a:graphicFrameLocks noGrp="1"/>
          </p:cNvGraphicFramePr>
          <p:nvPr/>
        </p:nvGraphicFramePr>
        <p:xfrm>
          <a:off x="7566025" y="1939925"/>
          <a:ext cx="1323975" cy="2139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4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94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188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Сотрудник отдела</a:t>
                      </a:r>
                    </a:p>
                  </a:txBody>
                  <a:tcPr marL="91497" marR="91497" marT="45734" marB="45734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4054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Снимает поручение с контроля</a:t>
                      </a:r>
                    </a:p>
                  </a:txBody>
                  <a:tcPr marL="91497" marR="91497" marT="45734" marB="45734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708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rgbClr val="7030A0"/>
                          </a:solidFill>
                        </a:rPr>
                        <a:t>5-10 </a:t>
                      </a:r>
                      <a:r>
                        <a:rPr lang="ru-RU" sz="1300" baseline="0" dirty="0">
                          <a:solidFill>
                            <a:srgbClr val="7030A0"/>
                          </a:solidFill>
                        </a:rPr>
                        <a:t>мин.</a:t>
                      </a:r>
                      <a:endParaRPr lang="ru-RU" sz="1300" dirty="0">
                        <a:solidFill>
                          <a:srgbClr val="7030A0"/>
                        </a:solidFill>
                      </a:endParaRPr>
                    </a:p>
                  </a:txBody>
                  <a:tcPr marL="91497" marR="91497" marT="45734" marB="4573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solidFill>
                            <a:srgbClr val="FF0000"/>
                          </a:solidFill>
                        </a:rPr>
                        <a:t>19</a:t>
                      </a:r>
                    </a:p>
                  </a:txBody>
                  <a:tcPr marL="91497" marR="91497" marT="45734" marB="45734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6" name="Штриховая стрелка вправо 75"/>
          <p:cNvSpPr/>
          <p:nvPr/>
        </p:nvSpPr>
        <p:spPr>
          <a:xfrm>
            <a:off x="7164388" y="2360613"/>
            <a:ext cx="360362" cy="287337"/>
          </a:xfrm>
          <a:prstGeom prst="strip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21" name="Скругленная прямоугольная выноска 20"/>
          <p:cNvSpPr/>
          <p:nvPr/>
        </p:nvSpPr>
        <p:spPr>
          <a:xfrm>
            <a:off x="3132138" y="1125538"/>
            <a:ext cx="2393950" cy="822325"/>
          </a:xfrm>
          <a:prstGeom prst="wedgeRoundRectCallou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dirty="0">
                <a:solidFill>
                  <a:prstClr val="white"/>
                </a:solidFill>
              </a:rPr>
              <a:t>Организация  и проведение внутрикорпоративного обучения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dirty="0">
                <a:solidFill>
                  <a:srgbClr val="FFFF00"/>
                </a:solidFill>
              </a:rPr>
              <a:t>Экономия: 30-2280  мин.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028384" y="251356"/>
            <a:ext cx="1057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ПРИМЕР</a:t>
            </a:r>
          </a:p>
        </p:txBody>
      </p:sp>
    </p:spTree>
    <p:extLst>
      <p:ext uri="{BB962C8B-B14F-4D97-AF65-F5344CB8AC3E}">
        <p14:creationId xmlns:p14="http://schemas.microsoft.com/office/powerpoint/2010/main" val="1649049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4" name="Object 24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3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05" name="Заголовок 1"/>
          <p:cNvSpPr>
            <a:spLocks noGrp="1"/>
          </p:cNvSpPr>
          <p:nvPr>
            <p:ph type="title"/>
          </p:nvPr>
        </p:nvSpPr>
        <p:spPr>
          <a:xfrm>
            <a:off x="244475" y="757014"/>
            <a:ext cx="8648700" cy="439738"/>
          </a:xfrm>
        </p:spPr>
        <p:txBody>
          <a:bodyPr>
            <a:noAutofit/>
          </a:bodyPr>
          <a:lstStyle/>
          <a:p>
            <a:r>
              <a:rPr lang="ru-RU" sz="3600" b="1" dirty="0"/>
              <a:t>Достигнутые результаты (было и стало)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39552" y="2093947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/>
              <a:t>Описать достигнутые результаты, решенные проблемы, внедренные улучшения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74904" y="6356350"/>
            <a:ext cx="2133600" cy="365125"/>
          </a:xfrm>
        </p:spPr>
        <p:txBody>
          <a:bodyPr/>
          <a:lstStyle/>
          <a:p>
            <a:fld id="{B19B0651-EE4F-4900-A07F-96A6BFA9D0F0}" type="slidenum">
              <a:rPr lang="ru-RU" sz="1400" smtClean="0"/>
              <a:t>19</a:t>
            </a:fld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41085931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4" name="Object 24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5" name="think-cell Slide" r:id="rId5" imgW="360" imgH="360" progId="">
                  <p:embed/>
                </p:oleObj>
              </mc:Choice>
              <mc:Fallback>
                <p:oleObj name="think-cell Slide" r:id="rId5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05" name="Заголовок 1"/>
          <p:cNvSpPr>
            <a:spLocks noGrp="1"/>
          </p:cNvSpPr>
          <p:nvPr>
            <p:ph type="title"/>
          </p:nvPr>
        </p:nvSpPr>
        <p:spPr>
          <a:xfrm>
            <a:off x="244475" y="757014"/>
            <a:ext cx="8648700" cy="439738"/>
          </a:xfrm>
        </p:spPr>
        <p:txBody>
          <a:bodyPr>
            <a:noAutofit/>
          </a:bodyPr>
          <a:lstStyle/>
          <a:p>
            <a:r>
              <a:rPr lang="ru-RU" sz="3600" b="1" dirty="0"/>
              <a:t>Достигнутые результаты (было и стало) </a:t>
            </a:r>
          </a:p>
        </p:txBody>
      </p:sp>
      <p:sp>
        <p:nvSpPr>
          <p:cNvPr id="6" name="Прямоугольник 5">
            <a:extLst/>
          </p:cNvPr>
          <p:cNvSpPr/>
          <p:nvPr/>
        </p:nvSpPr>
        <p:spPr>
          <a:xfrm>
            <a:off x="259015" y="1272123"/>
            <a:ext cx="8636000" cy="512592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5" name="TextBox 14">
            <a:extLst/>
          </p:cNvPr>
          <p:cNvSpPr txBox="1"/>
          <p:nvPr/>
        </p:nvSpPr>
        <p:spPr>
          <a:xfrm>
            <a:off x="292026" y="1357402"/>
            <a:ext cx="1635125" cy="3079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accent2"/>
                </a:solidFill>
                <a:latin typeface="+mn-lt"/>
              </a:rPr>
              <a:t>Факторы успеха</a:t>
            </a:r>
          </a:p>
        </p:txBody>
      </p:sp>
      <p:sp>
        <p:nvSpPr>
          <p:cNvPr id="21" name="TextBox 20">
            <a:extLst/>
          </p:cNvPr>
          <p:cNvSpPr txBox="1"/>
          <p:nvPr/>
        </p:nvSpPr>
        <p:spPr>
          <a:xfrm>
            <a:off x="493638" y="3720395"/>
            <a:ext cx="2098675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2"/>
                </a:solidFill>
                <a:latin typeface="+mn-lt"/>
              </a:rPr>
              <a:t>Устранили потери времени в процессе: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1200" dirty="0"/>
              <a:t>Длительности</a:t>
            </a:r>
            <a:r>
              <a:rPr lang="ru-RU" sz="1200" dirty="0">
                <a:solidFill>
                  <a:schemeClr val="accent2"/>
                </a:solidFill>
              </a:rPr>
              <a:t> контроля за исполнением поручений в виду отсутствия  наглядности сортировки по срокам исполнения поручений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1200" dirty="0"/>
              <a:t>Ожидания</a:t>
            </a:r>
            <a:r>
              <a:rPr lang="ru-RU" sz="1200" dirty="0">
                <a:solidFill>
                  <a:schemeClr val="accent2"/>
                </a:solidFill>
              </a:rPr>
              <a:t>,</a:t>
            </a:r>
            <a:r>
              <a:rPr lang="ru-RU" sz="1200" dirty="0">
                <a:solidFill>
                  <a:schemeClr val="accent2"/>
                </a:solidFill>
                <a:latin typeface="+mn-lt"/>
              </a:rPr>
              <a:t> связанные с назначением ответственных исполнителей руководством департамента </a:t>
            </a:r>
          </a:p>
        </p:txBody>
      </p:sp>
      <p:sp>
        <p:nvSpPr>
          <p:cNvPr id="23" name="TextBox 22">
            <a:extLst/>
          </p:cNvPr>
          <p:cNvSpPr txBox="1"/>
          <p:nvPr/>
        </p:nvSpPr>
        <p:spPr>
          <a:xfrm>
            <a:off x="3141588" y="3720395"/>
            <a:ext cx="284241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2"/>
                </a:solidFill>
                <a:latin typeface="+mn-lt"/>
              </a:rPr>
              <a:t>Организовали: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1200" dirty="0"/>
              <a:t>Внутрикорпоративное обучение </a:t>
            </a:r>
            <a:r>
              <a:rPr lang="ru-RU" sz="1200" dirty="0">
                <a:solidFill>
                  <a:schemeClr val="accent2"/>
                </a:solidFill>
              </a:rPr>
              <a:t>для работников департамента агропромышленного комплекса и воспроизводства окружающей среды области и курируемых органов исполнительной власти области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200" dirty="0">
              <a:solidFill>
                <a:schemeClr val="accent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24" name="TextBox 23">
            <a:extLst/>
          </p:cNvPr>
          <p:cNvSpPr txBox="1"/>
          <p:nvPr/>
        </p:nvSpPr>
        <p:spPr>
          <a:xfrm>
            <a:off x="6346751" y="3720395"/>
            <a:ext cx="2525712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2"/>
                </a:solidFill>
                <a:latin typeface="+mn-lt"/>
              </a:rPr>
              <a:t>Сформировалась команда единомышленников: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1200" dirty="0"/>
              <a:t>Внедрена система проведения «мозговых штурмов» </a:t>
            </a:r>
            <a:r>
              <a:rPr lang="ru-RU" sz="1200" dirty="0">
                <a:solidFill>
                  <a:schemeClr val="accent2"/>
                </a:solidFill>
              </a:rPr>
              <a:t>с участием команды проекта, заказчика, сотрудников департамента и курируемых органов исполнительной власти области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948264" y="6376243"/>
            <a:ext cx="2133600" cy="365125"/>
          </a:xfrm>
        </p:spPr>
        <p:txBody>
          <a:bodyPr/>
          <a:lstStyle/>
          <a:p>
            <a:fld id="{B19B0651-EE4F-4900-A07F-96A6BFA9D0F0}" type="slidenum">
              <a:rPr lang="ru-RU" sz="1400" smtClean="0"/>
              <a:t>20</a:t>
            </a:fld>
            <a:endParaRPr lang="ru-RU" sz="1400" dirty="0"/>
          </a:p>
        </p:txBody>
      </p:sp>
      <p:sp>
        <p:nvSpPr>
          <p:cNvPr id="3" name="Плюс 2"/>
          <p:cNvSpPr/>
          <p:nvPr/>
        </p:nvSpPr>
        <p:spPr>
          <a:xfrm>
            <a:off x="2710301" y="2492896"/>
            <a:ext cx="435372" cy="432048"/>
          </a:xfrm>
          <a:prstGeom prst="mathPl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люс 19"/>
          <p:cNvSpPr/>
          <p:nvPr/>
        </p:nvSpPr>
        <p:spPr>
          <a:xfrm>
            <a:off x="5984007" y="2276872"/>
            <a:ext cx="435372" cy="432048"/>
          </a:xfrm>
          <a:prstGeom prst="mathPl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119" name="Picture 47" descr="C:\Users\Евгений\Desktop\бережливое производство\документы на подтверждение\DSC_121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688" y="1656497"/>
            <a:ext cx="2678319" cy="177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2" name="Picture 50" descr="C:\Users\Евгений\Desktop\бережливое производство\IMG_20190410_115950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5" t="1068" r="32296" b="9232"/>
          <a:stretch/>
        </p:blipFill>
        <p:spPr bwMode="auto">
          <a:xfrm>
            <a:off x="395536" y="1665229"/>
            <a:ext cx="2119734" cy="1779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7" name="Picture 55" descr="C:\Users\Евгений\Desktop\бережливое производство\документы на подтверждение\DSC_1209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240" y="1665377"/>
            <a:ext cx="2357869" cy="1619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8028384" y="251356"/>
            <a:ext cx="1057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ПРИМЕР</a:t>
            </a:r>
          </a:p>
        </p:txBody>
      </p:sp>
    </p:spTree>
    <p:extLst>
      <p:ext uri="{BB962C8B-B14F-4D97-AF65-F5344CB8AC3E}">
        <p14:creationId xmlns:p14="http://schemas.microsoft.com/office/powerpoint/2010/main" val="32324722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728" name="Object 24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9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Прямоугольник 21">
            <a:extLst/>
          </p:cNvPr>
          <p:cNvSpPr/>
          <p:nvPr/>
        </p:nvSpPr>
        <p:spPr>
          <a:xfrm>
            <a:off x="244475" y="3971975"/>
            <a:ext cx="8636000" cy="23902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72730" name="Заголовок 1"/>
          <p:cNvSpPr>
            <a:spLocks noGrp="1"/>
          </p:cNvSpPr>
          <p:nvPr>
            <p:ph type="title"/>
          </p:nvPr>
        </p:nvSpPr>
        <p:spPr>
          <a:xfrm>
            <a:off x="244475" y="620688"/>
            <a:ext cx="8648700" cy="439738"/>
          </a:xfrm>
        </p:spPr>
        <p:txBody>
          <a:bodyPr>
            <a:noAutofit/>
          </a:bodyPr>
          <a:lstStyle/>
          <a:p>
            <a:r>
              <a:rPr lang="ru-RU" sz="2800" b="1" dirty="0"/>
              <a:t>Достигнутые результаты (было и стало) </a:t>
            </a:r>
          </a:p>
        </p:txBody>
      </p:sp>
      <p:sp>
        <p:nvSpPr>
          <p:cNvPr id="6" name="Прямоугольник 5">
            <a:extLst/>
          </p:cNvPr>
          <p:cNvSpPr/>
          <p:nvPr/>
        </p:nvSpPr>
        <p:spPr>
          <a:xfrm>
            <a:off x="296863" y="1251826"/>
            <a:ext cx="8636000" cy="244919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4" name="TextBox 13">
            <a:extLst/>
          </p:cNvPr>
          <p:cNvSpPr txBox="1"/>
          <p:nvPr/>
        </p:nvSpPr>
        <p:spPr>
          <a:xfrm>
            <a:off x="296863" y="1249047"/>
            <a:ext cx="2022475" cy="3079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accent2"/>
                </a:solidFill>
                <a:latin typeface="+mn-lt"/>
              </a:rPr>
              <a:t>Результаты проекта </a:t>
            </a:r>
          </a:p>
        </p:txBody>
      </p:sp>
      <p:sp>
        <p:nvSpPr>
          <p:cNvPr id="72738" name="TextBox 16"/>
          <p:cNvSpPr txBox="1">
            <a:spLocks noChangeArrowheads="1"/>
          </p:cNvSpPr>
          <p:nvPr/>
        </p:nvSpPr>
        <p:spPr bwMode="auto">
          <a:xfrm>
            <a:off x="4558796" y="1677748"/>
            <a:ext cx="13652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002060"/>
                </a:solidFill>
              </a:rPr>
              <a:t>Разработан алгоритм исполнения поручений Губернатора области</a:t>
            </a:r>
          </a:p>
        </p:txBody>
      </p:sp>
      <p:sp>
        <p:nvSpPr>
          <p:cNvPr id="72740" name="TextBox 18"/>
          <p:cNvSpPr txBox="1">
            <a:spLocks noChangeArrowheads="1"/>
          </p:cNvSpPr>
          <p:nvPr/>
        </p:nvSpPr>
        <p:spPr bwMode="auto">
          <a:xfrm>
            <a:off x="2702719" y="1539636"/>
            <a:ext cx="10398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БЫЛО</a:t>
            </a:r>
          </a:p>
        </p:txBody>
      </p:sp>
      <p:sp>
        <p:nvSpPr>
          <p:cNvPr id="72741" name="TextBox 19"/>
          <p:cNvSpPr txBox="1">
            <a:spLocks noChangeArrowheads="1"/>
          </p:cNvSpPr>
          <p:nvPr/>
        </p:nvSpPr>
        <p:spPr bwMode="auto">
          <a:xfrm>
            <a:off x="4355976" y="1418034"/>
            <a:ext cx="10398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solidFill>
                  <a:srgbClr val="92D050"/>
                </a:solidFill>
              </a:rPr>
              <a:t>СТАЛО</a:t>
            </a:r>
          </a:p>
        </p:txBody>
      </p:sp>
      <p:sp>
        <p:nvSpPr>
          <p:cNvPr id="72743" name="TextBox 24"/>
          <p:cNvSpPr txBox="1">
            <a:spLocks noChangeArrowheads="1"/>
          </p:cNvSpPr>
          <p:nvPr/>
        </p:nvSpPr>
        <p:spPr bwMode="auto">
          <a:xfrm>
            <a:off x="539552" y="4099063"/>
            <a:ext cx="103981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БЫЛО</a:t>
            </a:r>
          </a:p>
        </p:txBody>
      </p:sp>
      <p:sp>
        <p:nvSpPr>
          <p:cNvPr id="72748" name="TextBox 29"/>
          <p:cNvSpPr txBox="1">
            <a:spLocks noChangeArrowheads="1"/>
          </p:cNvSpPr>
          <p:nvPr/>
        </p:nvSpPr>
        <p:spPr bwMode="auto">
          <a:xfrm>
            <a:off x="5205585" y="4003049"/>
            <a:ext cx="10398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solidFill>
                  <a:srgbClr val="92D050"/>
                </a:solidFill>
              </a:rPr>
              <a:t>СТАЛО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974904" y="6356350"/>
            <a:ext cx="2133600" cy="365125"/>
          </a:xfrm>
        </p:spPr>
        <p:txBody>
          <a:bodyPr/>
          <a:lstStyle/>
          <a:p>
            <a:fld id="{B19B0651-EE4F-4900-A07F-96A6BFA9D0F0}" type="slidenum">
              <a:rPr lang="ru-RU" sz="1400" smtClean="0"/>
              <a:t>21</a:t>
            </a:fld>
            <a:endParaRPr lang="ru-RU" sz="1400"/>
          </a:p>
        </p:txBody>
      </p:sp>
      <p:sp>
        <p:nvSpPr>
          <p:cNvPr id="23" name="TextBox 24"/>
          <p:cNvSpPr txBox="1">
            <a:spLocks noChangeArrowheads="1"/>
          </p:cNvSpPr>
          <p:nvPr/>
        </p:nvSpPr>
        <p:spPr bwMode="auto">
          <a:xfrm>
            <a:off x="346362" y="4507016"/>
            <a:ext cx="185026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1100">
                <a:solidFill>
                  <a:srgbClr val="002060"/>
                </a:solidFill>
              </a:defRPr>
            </a:lvl1pPr>
          </a:lstStyle>
          <a:p>
            <a:r>
              <a:rPr lang="ru-RU" sz="1200" dirty="0"/>
              <a:t>У сотрудников департамента отсутствовало чёткое представление последовательности действий при исполнении поручений</a:t>
            </a:r>
          </a:p>
        </p:txBody>
      </p:sp>
      <p:sp>
        <p:nvSpPr>
          <p:cNvPr id="27" name="TextBox 17"/>
          <p:cNvSpPr txBox="1">
            <a:spLocks noChangeArrowheads="1"/>
          </p:cNvSpPr>
          <p:nvPr/>
        </p:nvSpPr>
        <p:spPr bwMode="auto">
          <a:xfrm>
            <a:off x="4704441" y="4285841"/>
            <a:ext cx="189629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002060"/>
                </a:solidFill>
              </a:rPr>
              <a:t>Разработана стандартная операционная процедура (СОП) процесса</a:t>
            </a:r>
          </a:p>
        </p:txBody>
      </p:sp>
      <p:pic>
        <p:nvPicPr>
          <p:cNvPr id="9234" name="Picture 18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56" t="31799" r="16862" b="10939"/>
          <a:stretch/>
        </p:blipFill>
        <p:spPr bwMode="auto">
          <a:xfrm>
            <a:off x="5490092" y="1385888"/>
            <a:ext cx="3384459" cy="2181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50" b="7024"/>
          <a:stretch>
            <a:fillRect/>
          </a:stretch>
        </p:blipFill>
        <p:spPr bwMode="auto">
          <a:xfrm>
            <a:off x="7055678" y="4032727"/>
            <a:ext cx="1774411" cy="2268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7" name="Picture 21" descr="https://im0-tub-ru.yandex.net/i?id=373ae64c9d7c1a5d6ec9746ffe34aef9-l&amp;n=1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84" y="1891675"/>
            <a:ext cx="1973851" cy="189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4"/>
          <p:cNvSpPr txBox="1">
            <a:spLocks noChangeArrowheads="1"/>
          </p:cNvSpPr>
          <p:nvPr/>
        </p:nvSpPr>
        <p:spPr bwMode="auto">
          <a:xfrm>
            <a:off x="2542835" y="1816716"/>
            <a:ext cx="185026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1100">
                <a:solidFill>
                  <a:srgbClr val="002060"/>
                </a:solidFill>
              </a:defRPr>
            </a:lvl1pPr>
          </a:lstStyle>
          <a:p>
            <a:r>
              <a:rPr lang="ru-RU" sz="1200" dirty="0"/>
              <a:t>У сотрудников департамента и курируемых органов исполнительной власти области отсутствовало четкое понимание сроков предоставления информации об исполнении поручений</a:t>
            </a:r>
          </a:p>
        </p:txBody>
      </p:sp>
      <p:pic>
        <p:nvPicPr>
          <p:cNvPr id="9239" name="Picture 23" descr="https://im0-tub-ru.yandex.net/i?id=8813a313505fd0ca9dcf963adbc9f0bf-l&amp;n=1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3942" y="4237969"/>
            <a:ext cx="2205389" cy="165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1" name="Picture 25" descr="https://d2gg9evh47fn9z.cloudfront.net/800px_COLOURBOX336902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8338" y="4941368"/>
            <a:ext cx="1057340" cy="129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8028384" y="251356"/>
            <a:ext cx="1057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ПРИМЕР</a:t>
            </a:r>
          </a:p>
        </p:txBody>
      </p:sp>
    </p:spTree>
    <p:extLst>
      <p:ext uri="{BB962C8B-B14F-4D97-AF65-F5344CB8AC3E}">
        <p14:creationId xmlns:p14="http://schemas.microsoft.com/office/powerpoint/2010/main" val="41635689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728" name="Object 24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3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Прямоугольник 21">
            <a:extLst/>
          </p:cNvPr>
          <p:cNvSpPr/>
          <p:nvPr/>
        </p:nvSpPr>
        <p:spPr>
          <a:xfrm>
            <a:off x="244475" y="3971975"/>
            <a:ext cx="8636000" cy="23902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72730" name="Заголовок 1"/>
          <p:cNvSpPr>
            <a:spLocks noGrp="1"/>
          </p:cNvSpPr>
          <p:nvPr>
            <p:ph type="title"/>
          </p:nvPr>
        </p:nvSpPr>
        <p:spPr>
          <a:xfrm>
            <a:off x="244475" y="620688"/>
            <a:ext cx="8648700" cy="439738"/>
          </a:xfrm>
        </p:spPr>
        <p:txBody>
          <a:bodyPr>
            <a:noAutofit/>
          </a:bodyPr>
          <a:lstStyle/>
          <a:p>
            <a:r>
              <a:rPr lang="ru-RU" sz="2800" b="1" dirty="0"/>
              <a:t>Достигнутые результаты (было и стало) </a:t>
            </a:r>
          </a:p>
        </p:txBody>
      </p:sp>
      <p:sp>
        <p:nvSpPr>
          <p:cNvPr id="6" name="Прямоугольник 5">
            <a:extLst/>
          </p:cNvPr>
          <p:cNvSpPr/>
          <p:nvPr/>
        </p:nvSpPr>
        <p:spPr>
          <a:xfrm>
            <a:off x="296863" y="1251826"/>
            <a:ext cx="8636000" cy="244919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lvl="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DA2BF"/>
              </a:buClr>
              <a:buSzPct val="70000"/>
            </a:pPr>
            <a:endParaRPr lang="ru-RU" altLang="ru-RU" sz="10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14" name="TextBox 13">
            <a:extLst/>
          </p:cNvPr>
          <p:cNvSpPr txBox="1"/>
          <p:nvPr/>
        </p:nvSpPr>
        <p:spPr>
          <a:xfrm>
            <a:off x="296863" y="1249047"/>
            <a:ext cx="2022475" cy="3079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accent2"/>
                </a:solidFill>
                <a:latin typeface="+mn-lt"/>
              </a:rPr>
              <a:t>Результаты проекта </a:t>
            </a:r>
          </a:p>
        </p:txBody>
      </p:sp>
      <p:sp>
        <p:nvSpPr>
          <p:cNvPr id="72738" name="TextBox 16"/>
          <p:cNvSpPr txBox="1">
            <a:spLocks noChangeArrowheads="1"/>
          </p:cNvSpPr>
          <p:nvPr/>
        </p:nvSpPr>
        <p:spPr bwMode="auto">
          <a:xfrm>
            <a:off x="4558796" y="1677748"/>
            <a:ext cx="152537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002060"/>
                </a:solidFill>
              </a:rPr>
              <a:t>Разработан и утвержден регламент администрирования в департаменте и курируемых органах исполнительной власти области</a:t>
            </a:r>
          </a:p>
        </p:txBody>
      </p:sp>
      <p:sp>
        <p:nvSpPr>
          <p:cNvPr id="72740" name="TextBox 18"/>
          <p:cNvSpPr txBox="1">
            <a:spLocks noChangeArrowheads="1"/>
          </p:cNvSpPr>
          <p:nvPr/>
        </p:nvSpPr>
        <p:spPr bwMode="auto">
          <a:xfrm>
            <a:off x="2702719" y="1539636"/>
            <a:ext cx="10398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БЫЛО</a:t>
            </a:r>
          </a:p>
        </p:txBody>
      </p:sp>
      <p:sp>
        <p:nvSpPr>
          <p:cNvPr id="72741" name="TextBox 19"/>
          <p:cNvSpPr txBox="1">
            <a:spLocks noChangeArrowheads="1"/>
          </p:cNvSpPr>
          <p:nvPr/>
        </p:nvSpPr>
        <p:spPr bwMode="auto">
          <a:xfrm>
            <a:off x="4355976" y="1418034"/>
            <a:ext cx="10398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solidFill>
                  <a:srgbClr val="92D050"/>
                </a:solidFill>
              </a:rPr>
              <a:t>СТАЛО</a:t>
            </a:r>
          </a:p>
        </p:txBody>
      </p:sp>
      <p:sp>
        <p:nvSpPr>
          <p:cNvPr id="72743" name="TextBox 24"/>
          <p:cNvSpPr txBox="1">
            <a:spLocks noChangeArrowheads="1"/>
          </p:cNvSpPr>
          <p:nvPr/>
        </p:nvSpPr>
        <p:spPr bwMode="auto">
          <a:xfrm>
            <a:off x="341504" y="4099063"/>
            <a:ext cx="103981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БЫЛО</a:t>
            </a:r>
          </a:p>
        </p:txBody>
      </p:sp>
      <p:sp>
        <p:nvSpPr>
          <p:cNvPr id="72748" name="TextBox 29"/>
          <p:cNvSpPr txBox="1">
            <a:spLocks noChangeArrowheads="1"/>
          </p:cNvSpPr>
          <p:nvPr/>
        </p:nvSpPr>
        <p:spPr bwMode="auto">
          <a:xfrm>
            <a:off x="4801576" y="4003048"/>
            <a:ext cx="10398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solidFill>
                  <a:srgbClr val="92D050"/>
                </a:solidFill>
              </a:rPr>
              <a:t>СТАЛО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974904" y="6356350"/>
            <a:ext cx="2133600" cy="365125"/>
          </a:xfrm>
        </p:spPr>
        <p:txBody>
          <a:bodyPr/>
          <a:lstStyle/>
          <a:p>
            <a:fld id="{B19B0651-EE4F-4900-A07F-96A6BFA9D0F0}" type="slidenum">
              <a:rPr lang="ru-RU" sz="1400" smtClean="0"/>
              <a:t>22</a:t>
            </a:fld>
            <a:endParaRPr lang="ru-RU" sz="1400"/>
          </a:p>
        </p:txBody>
      </p:sp>
      <p:sp>
        <p:nvSpPr>
          <p:cNvPr id="23" name="TextBox 24"/>
          <p:cNvSpPr txBox="1">
            <a:spLocks noChangeArrowheads="1"/>
          </p:cNvSpPr>
          <p:nvPr/>
        </p:nvSpPr>
        <p:spPr bwMode="auto">
          <a:xfrm>
            <a:off x="346362" y="4507016"/>
            <a:ext cx="185026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1100">
                <a:solidFill>
                  <a:srgbClr val="002060"/>
                </a:solidFill>
              </a:defRPr>
            </a:lvl1pPr>
          </a:lstStyle>
          <a:p>
            <a:r>
              <a:rPr lang="ru-RU" sz="1200" dirty="0"/>
              <a:t>Недостаточный уровень исполнительской дисциплины со стороны ответственных исполнителей поручений Губернатора области</a:t>
            </a:r>
          </a:p>
        </p:txBody>
      </p:sp>
      <p:sp>
        <p:nvSpPr>
          <p:cNvPr id="27" name="TextBox 17"/>
          <p:cNvSpPr txBox="1">
            <a:spLocks noChangeArrowheads="1"/>
          </p:cNvSpPr>
          <p:nvPr/>
        </p:nvSpPr>
        <p:spPr bwMode="auto">
          <a:xfrm>
            <a:off x="4704441" y="4285841"/>
            <a:ext cx="129389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002060"/>
                </a:solidFill>
              </a:rPr>
              <a:t>разработана и внедрена база данных </a:t>
            </a:r>
            <a:br>
              <a:rPr lang="ru-RU" sz="1200" dirty="0">
                <a:solidFill>
                  <a:srgbClr val="002060"/>
                </a:solidFill>
              </a:rPr>
            </a:br>
            <a:r>
              <a:rPr lang="ru-RU" sz="1200" dirty="0">
                <a:solidFill>
                  <a:srgbClr val="002060"/>
                </a:solidFill>
              </a:rPr>
              <a:t>за контролем исполнения поручений Губернатора области </a:t>
            </a:r>
          </a:p>
          <a:p>
            <a:r>
              <a:rPr lang="ru-RU" sz="1200" dirty="0">
                <a:solidFill>
                  <a:srgbClr val="002060"/>
                </a:solidFill>
              </a:rPr>
              <a:t>и еженедельно актуализируется</a:t>
            </a:r>
          </a:p>
        </p:txBody>
      </p:sp>
      <p:sp>
        <p:nvSpPr>
          <p:cNvPr id="26" name="TextBox 24"/>
          <p:cNvSpPr txBox="1">
            <a:spLocks noChangeArrowheads="1"/>
          </p:cNvSpPr>
          <p:nvPr/>
        </p:nvSpPr>
        <p:spPr bwMode="auto">
          <a:xfrm>
            <a:off x="2542835" y="1816716"/>
            <a:ext cx="185026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1100">
                <a:solidFill>
                  <a:srgbClr val="002060"/>
                </a:solidFill>
              </a:defRPr>
            </a:lvl1pPr>
          </a:lstStyle>
          <a:p>
            <a:r>
              <a:rPr lang="ru-RU" sz="1200" dirty="0"/>
              <a:t>У сотрудников департамента и курируемых органов исполнительной власти области отсутствовало четкое понимание организации исполнения поручения</a:t>
            </a:r>
          </a:p>
        </p:txBody>
      </p:sp>
      <p:pic>
        <p:nvPicPr>
          <p:cNvPr id="9241" name="Picture 25" descr="https://d2gg9evh47fn9z.cloudfront.net/800px_COLOURBOX336902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8338" y="4941368"/>
            <a:ext cx="1057340" cy="129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741" t="3653" r="3003" b="5960"/>
          <a:stretch>
            <a:fillRect/>
          </a:stretch>
        </p:blipFill>
        <p:spPr bwMode="auto">
          <a:xfrm>
            <a:off x="6876257" y="1268760"/>
            <a:ext cx="1680644" cy="2413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8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2296"/>
          <a:stretch/>
        </p:blipFill>
        <p:spPr bwMode="auto">
          <a:xfrm>
            <a:off x="7004286" y="4303383"/>
            <a:ext cx="1829688" cy="1965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332" name="Picture 4" descr="https://im0-tub-ru.yandex.net/i?id=26466810ba0cc8910e77eae9147df33a-l&amp;n=1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23" y="1607534"/>
            <a:ext cx="1829354" cy="1829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335" name="Picture 7" descr="https://im0-tub-ru.yandex.net/i?id=f37910d7c9fc4a5c5b8391f88c34ac78-l&amp;n=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136" y="4099063"/>
            <a:ext cx="1869281" cy="186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8028384" y="251356"/>
            <a:ext cx="1057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ПРИМЕР</a:t>
            </a:r>
          </a:p>
        </p:txBody>
      </p:sp>
    </p:spTree>
    <p:extLst>
      <p:ext uri="{BB962C8B-B14F-4D97-AF65-F5344CB8AC3E}">
        <p14:creationId xmlns:p14="http://schemas.microsoft.com/office/powerpoint/2010/main" val="12823325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Блок-схема: узел 16"/>
          <p:cNvSpPr/>
          <p:nvPr/>
        </p:nvSpPr>
        <p:spPr>
          <a:xfrm>
            <a:off x="3532188" y="1436688"/>
            <a:ext cx="936625" cy="936625"/>
          </a:xfrm>
          <a:prstGeom prst="flowChartConnector">
            <a:avLst/>
          </a:prstGeom>
          <a:solidFill>
            <a:schemeClr val="bg1"/>
          </a:solidFill>
          <a:ln w="127000" cmpd="tri">
            <a:solidFill>
              <a:srgbClr val="3D8E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prstClr val="black"/>
                </a:solidFill>
              </a:rPr>
              <a:t>297</a:t>
            </a:r>
          </a:p>
        </p:txBody>
      </p:sp>
      <p:cxnSp>
        <p:nvCxnSpPr>
          <p:cNvPr id="63" name="Прямая соединительная линия 62"/>
          <p:cNvCxnSpPr>
            <a:endCxn id="17" idx="2"/>
          </p:cNvCxnSpPr>
          <p:nvPr/>
        </p:nvCxnSpPr>
        <p:spPr>
          <a:xfrm>
            <a:off x="2222182" y="1905000"/>
            <a:ext cx="1310006" cy="1"/>
          </a:xfrm>
          <a:prstGeom prst="line">
            <a:avLst/>
          </a:prstGeom>
          <a:ln w="28575" cap="rnd">
            <a:solidFill>
              <a:srgbClr val="3D8EB9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93663" y="1522413"/>
            <a:ext cx="2074862" cy="803275"/>
          </a:xfrm>
          <a:prstGeom prst="rect">
            <a:avLst/>
          </a:prstGeom>
          <a:solidFill>
            <a:schemeClr val="bg1"/>
          </a:solidFill>
          <a:ln>
            <a:solidFill>
              <a:srgbClr val="3D8EB9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anchor="ctr"/>
          <a:lstStyle/>
          <a:p>
            <a:pPr algn="ctr">
              <a:defRPr/>
            </a:pPr>
            <a:r>
              <a:rPr lang="ru-RU" b="1" dirty="0">
                <a:solidFill>
                  <a:srgbClr val="464646"/>
                </a:solidFill>
              </a:rPr>
              <a:t>Поручения на исполнении</a:t>
            </a:r>
          </a:p>
          <a:p>
            <a:pPr algn="ctr">
              <a:defRPr/>
            </a:pPr>
            <a:r>
              <a:rPr lang="ru-RU" b="1" dirty="0">
                <a:solidFill>
                  <a:srgbClr val="464646"/>
                </a:solidFill>
              </a:rPr>
              <a:t>в 2017 году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564063" y="1522413"/>
            <a:ext cx="0" cy="5180012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Блок-схема: узел 54"/>
          <p:cNvSpPr/>
          <p:nvPr/>
        </p:nvSpPr>
        <p:spPr>
          <a:xfrm>
            <a:off x="3622675" y="2614613"/>
            <a:ext cx="755650" cy="755650"/>
          </a:xfrm>
          <a:prstGeom prst="flowChartConnector">
            <a:avLst/>
          </a:prstGeom>
          <a:solidFill>
            <a:schemeClr val="bg1"/>
          </a:solidFill>
          <a:ln w="127000" cmpd="dbl">
            <a:solidFill>
              <a:srgbClr val="3D8E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prstClr val="black"/>
                </a:solidFill>
              </a:rPr>
              <a:t>37</a:t>
            </a:r>
          </a:p>
        </p:txBody>
      </p:sp>
      <p:sp>
        <p:nvSpPr>
          <p:cNvPr id="56" name="Прямоугольник 55"/>
          <p:cNvSpPr/>
          <p:nvPr/>
        </p:nvSpPr>
        <p:spPr>
          <a:xfrm>
            <a:off x="85725" y="2686050"/>
            <a:ext cx="2082800" cy="601663"/>
          </a:xfrm>
          <a:prstGeom prst="rect">
            <a:avLst/>
          </a:prstGeom>
          <a:noFill/>
          <a:ln>
            <a:solidFill>
              <a:srgbClr val="3D8EB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anchor="ctr"/>
          <a:lstStyle/>
          <a:p>
            <a:pPr algn="ctr">
              <a:defRPr/>
            </a:pPr>
            <a:r>
              <a:rPr lang="ru-RU" b="1" dirty="0">
                <a:solidFill>
                  <a:srgbClr val="464646"/>
                </a:solidFill>
              </a:rPr>
              <a:t>Продлено </a:t>
            </a:r>
          </a:p>
          <a:p>
            <a:pPr algn="ctr">
              <a:defRPr/>
            </a:pPr>
            <a:r>
              <a:rPr lang="ru-RU" b="1" dirty="0">
                <a:solidFill>
                  <a:srgbClr val="464646"/>
                </a:solidFill>
              </a:rPr>
              <a:t>в 2017 году</a:t>
            </a:r>
          </a:p>
        </p:txBody>
      </p:sp>
      <p:cxnSp>
        <p:nvCxnSpPr>
          <p:cNvPr id="57" name="Прямая соединительная линия 56"/>
          <p:cNvCxnSpPr>
            <a:endCxn id="55" idx="2"/>
          </p:cNvCxnSpPr>
          <p:nvPr/>
        </p:nvCxnSpPr>
        <p:spPr>
          <a:xfrm>
            <a:off x="2293938" y="2992438"/>
            <a:ext cx="1328737" cy="0"/>
          </a:xfrm>
          <a:prstGeom prst="line">
            <a:avLst/>
          </a:prstGeom>
          <a:ln w="28575" cap="rnd">
            <a:solidFill>
              <a:srgbClr val="3D8EB9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 flipH="1">
            <a:off x="158750" y="2470150"/>
            <a:ext cx="4373563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 flipH="1">
            <a:off x="114300" y="4437063"/>
            <a:ext cx="4460875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 flipH="1">
            <a:off x="4664075" y="4437063"/>
            <a:ext cx="4371975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Заголовок 1"/>
          <p:cNvSpPr txBox="1">
            <a:spLocks/>
          </p:cNvSpPr>
          <p:nvPr/>
        </p:nvSpPr>
        <p:spPr>
          <a:xfrm>
            <a:off x="114300" y="-73496"/>
            <a:ext cx="9053513" cy="766192"/>
          </a:xfrm>
          <a:prstGeom prst="rect">
            <a:avLst/>
          </a:prstGeom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 cap="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 algn="ctr">
              <a:defRPr/>
            </a:pPr>
            <a:r>
              <a:rPr lang="ru-RU" sz="2500" dirty="0">
                <a:solidFill>
                  <a:srgbClr val="464646"/>
                </a:solidFill>
              </a:rPr>
              <a:t>Достигнутые результаты (было и стало) </a:t>
            </a:r>
            <a:endParaRPr lang="ru-RU" sz="3000" dirty="0">
              <a:solidFill>
                <a:srgbClr val="464646"/>
              </a:solidFill>
            </a:endParaRPr>
          </a:p>
        </p:txBody>
      </p:sp>
      <p:sp>
        <p:nvSpPr>
          <p:cNvPr id="34" name="Блок-схема: узел 33"/>
          <p:cNvSpPr/>
          <p:nvPr/>
        </p:nvSpPr>
        <p:spPr>
          <a:xfrm>
            <a:off x="3630613" y="3549650"/>
            <a:ext cx="755650" cy="755650"/>
          </a:xfrm>
          <a:prstGeom prst="flowChartConnector">
            <a:avLst/>
          </a:prstGeom>
          <a:solidFill>
            <a:schemeClr val="bg1"/>
          </a:solidFill>
          <a:ln w="127000" cmpd="dbl">
            <a:solidFill>
              <a:srgbClr val="3D8E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prstClr val="black"/>
                </a:solidFill>
              </a:rPr>
              <a:t>260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93663" y="3621088"/>
            <a:ext cx="2082800" cy="601662"/>
          </a:xfrm>
          <a:prstGeom prst="rect">
            <a:avLst/>
          </a:prstGeom>
          <a:noFill/>
          <a:ln>
            <a:solidFill>
              <a:srgbClr val="3D8EB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anchor="ctr"/>
          <a:lstStyle/>
          <a:p>
            <a:pPr algn="ctr">
              <a:defRPr/>
            </a:pPr>
            <a:r>
              <a:rPr lang="ru-RU" sz="1600" b="1" dirty="0">
                <a:solidFill>
                  <a:srgbClr val="464646"/>
                </a:solidFill>
              </a:rPr>
              <a:t>Исполнено в срок 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464646"/>
                </a:solidFill>
              </a:rPr>
              <a:t>в 2017 году</a:t>
            </a:r>
          </a:p>
        </p:txBody>
      </p:sp>
      <p:cxnSp>
        <p:nvCxnSpPr>
          <p:cNvPr id="36" name="Прямая соединительная линия 35"/>
          <p:cNvCxnSpPr>
            <a:endCxn id="34" idx="2"/>
          </p:cNvCxnSpPr>
          <p:nvPr/>
        </p:nvCxnSpPr>
        <p:spPr>
          <a:xfrm>
            <a:off x="2301875" y="3927475"/>
            <a:ext cx="1328738" cy="0"/>
          </a:xfrm>
          <a:prstGeom prst="line">
            <a:avLst/>
          </a:prstGeom>
          <a:ln w="28575" cap="rnd">
            <a:solidFill>
              <a:srgbClr val="3D8EB9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Блок-схема: узел 45"/>
          <p:cNvSpPr/>
          <p:nvPr/>
        </p:nvSpPr>
        <p:spPr>
          <a:xfrm>
            <a:off x="8115300" y="1436688"/>
            <a:ext cx="936625" cy="936625"/>
          </a:xfrm>
          <a:prstGeom prst="flowChartConnector">
            <a:avLst/>
          </a:prstGeom>
          <a:solidFill>
            <a:schemeClr val="bg1"/>
          </a:solidFill>
          <a:ln w="127000" cmpd="tri">
            <a:solidFill>
              <a:srgbClr val="3D8E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prstClr val="black"/>
                </a:solidFill>
              </a:rPr>
              <a:t>417</a:t>
            </a:r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>
            <a:off x="7011988" y="1905000"/>
            <a:ext cx="1030287" cy="0"/>
          </a:xfrm>
          <a:prstGeom prst="line">
            <a:avLst/>
          </a:prstGeom>
          <a:ln w="28575" cap="rnd">
            <a:solidFill>
              <a:srgbClr val="3D8EB9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Прямоугольник 47"/>
          <p:cNvSpPr/>
          <p:nvPr/>
        </p:nvSpPr>
        <p:spPr>
          <a:xfrm>
            <a:off x="4703763" y="1556792"/>
            <a:ext cx="2389187" cy="913358"/>
          </a:xfrm>
          <a:prstGeom prst="rect">
            <a:avLst/>
          </a:prstGeom>
          <a:solidFill>
            <a:schemeClr val="bg1"/>
          </a:solidFill>
          <a:ln>
            <a:solidFill>
              <a:srgbClr val="3D8EB9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anchor="ctr"/>
          <a:lstStyle/>
          <a:p>
            <a:pPr algn="ctr">
              <a:defRPr/>
            </a:pPr>
            <a:r>
              <a:rPr lang="ru-RU" sz="1600" b="1" dirty="0">
                <a:solidFill>
                  <a:srgbClr val="464646"/>
                </a:solidFill>
              </a:rPr>
              <a:t>Поручения на исполнении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464646"/>
                </a:solidFill>
              </a:rPr>
              <a:t>в 2018 году</a:t>
            </a: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flipH="1">
            <a:off x="4664075" y="2470150"/>
            <a:ext cx="4373563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Блок-схема: узел 49"/>
          <p:cNvSpPr/>
          <p:nvPr/>
        </p:nvSpPr>
        <p:spPr>
          <a:xfrm>
            <a:off x="8213725" y="2600325"/>
            <a:ext cx="755650" cy="755650"/>
          </a:xfrm>
          <a:prstGeom prst="flowChartConnector">
            <a:avLst/>
          </a:prstGeom>
          <a:solidFill>
            <a:schemeClr val="bg1"/>
          </a:solidFill>
          <a:ln w="127000" cmpd="dbl">
            <a:solidFill>
              <a:srgbClr val="3D8E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prstClr val="black"/>
                </a:solidFill>
              </a:rPr>
              <a:t>14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4795838" y="2600325"/>
            <a:ext cx="2297112" cy="828675"/>
          </a:xfrm>
          <a:prstGeom prst="rect">
            <a:avLst/>
          </a:prstGeom>
          <a:noFill/>
          <a:ln>
            <a:solidFill>
              <a:srgbClr val="3D8EB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anchor="ctr"/>
          <a:lstStyle/>
          <a:p>
            <a:pPr algn="ctr">
              <a:defRPr/>
            </a:pPr>
            <a:r>
              <a:rPr lang="ru-RU" sz="1550" b="1" dirty="0">
                <a:solidFill>
                  <a:srgbClr val="464646"/>
                </a:solidFill>
              </a:rPr>
              <a:t>Продлено</a:t>
            </a:r>
          </a:p>
          <a:p>
            <a:pPr algn="ctr">
              <a:defRPr/>
            </a:pPr>
            <a:r>
              <a:rPr lang="ru-RU" sz="1550" b="1" dirty="0">
                <a:solidFill>
                  <a:srgbClr val="464646"/>
                </a:solidFill>
              </a:rPr>
              <a:t>в 2018 года</a:t>
            </a:r>
          </a:p>
        </p:txBody>
      </p:sp>
      <p:cxnSp>
        <p:nvCxnSpPr>
          <p:cNvPr id="52" name="Прямая соединительная линия 51"/>
          <p:cNvCxnSpPr>
            <a:stCxn id="51" idx="3"/>
          </p:cNvCxnSpPr>
          <p:nvPr/>
        </p:nvCxnSpPr>
        <p:spPr>
          <a:xfrm>
            <a:off x="7092950" y="3014663"/>
            <a:ext cx="1022350" cy="0"/>
          </a:xfrm>
          <a:prstGeom prst="line">
            <a:avLst/>
          </a:prstGeom>
          <a:ln w="28575" cap="rnd">
            <a:solidFill>
              <a:srgbClr val="3D8EB9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Блок-схема: узел 52"/>
          <p:cNvSpPr/>
          <p:nvPr/>
        </p:nvSpPr>
        <p:spPr>
          <a:xfrm>
            <a:off x="8221663" y="3535363"/>
            <a:ext cx="755650" cy="755650"/>
          </a:xfrm>
          <a:prstGeom prst="flowChartConnector">
            <a:avLst/>
          </a:prstGeom>
          <a:solidFill>
            <a:schemeClr val="bg1"/>
          </a:solidFill>
          <a:ln w="127000" cmpd="dbl">
            <a:solidFill>
              <a:srgbClr val="3D8E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prstClr val="black"/>
                </a:solidFill>
              </a:rPr>
              <a:t>403</a:t>
            </a:r>
          </a:p>
        </p:txBody>
      </p:sp>
      <p:sp>
        <p:nvSpPr>
          <p:cNvPr id="54" name="Прямоугольник 53"/>
          <p:cNvSpPr/>
          <p:nvPr/>
        </p:nvSpPr>
        <p:spPr>
          <a:xfrm>
            <a:off x="4684713" y="3606800"/>
            <a:ext cx="2408237" cy="698500"/>
          </a:xfrm>
          <a:prstGeom prst="rect">
            <a:avLst/>
          </a:prstGeom>
          <a:noFill/>
          <a:ln>
            <a:solidFill>
              <a:srgbClr val="3D8EB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anchor="ctr"/>
          <a:lstStyle/>
          <a:p>
            <a:pPr algn="ctr">
              <a:defRPr/>
            </a:pPr>
            <a:r>
              <a:rPr lang="ru-RU" sz="1550" b="1" dirty="0">
                <a:solidFill>
                  <a:srgbClr val="464646"/>
                </a:solidFill>
              </a:rPr>
              <a:t>Исполнено в срок </a:t>
            </a:r>
          </a:p>
          <a:p>
            <a:pPr algn="ctr">
              <a:defRPr/>
            </a:pPr>
            <a:r>
              <a:rPr lang="ru-RU" sz="1550" b="1" dirty="0">
                <a:solidFill>
                  <a:srgbClr val="464646"/>
                </a:solidFill>
              </a:rPr>
              <a:t>в 2018 года</a:t>
            </a:r>
          </a:p>
        </p:txBody>
      </p:sp>
      <p:cxnSp>
        <p:nvCxnSpPr>
          <p:cNvPr id="58" name="Прямая соединительная линия 57"/>
          <p:cNvCxnSpPr/>
          <p:nvPr/>
        </p:nvCxnSpPr>
        <p:spPr>
          <a:xfrm>
            <a:off x="7104063" y="3948113"/>
            <a:ext cx="1011237" cy="7937"/>
          </a:xfrm>
          <a:prstGeom prst="line">
            <a:avLst/>
          </a:prstGeom>
          <a:ln w="28575" cap="rnd">
            <a:solidFill>
              <a:srgbClr val="3D8EB9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8700" name="Диаграмма 37"/>
          <p:cNvGraphicFramePr>
            <a:graphicFrameLocks/>
          </p:cNvGraphicFramePr>
          <p:nvPr/>
        </p:nvGraphicFramePr>
        <p:xfrm>
          <a:off x="163513" y="4530725"/>
          <a:ext cx="4356100" cy="222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6" r:id="rId3" imgW="4352921" imgH="2225233" progId="Excel.Chart.8">
                  <p:embed/>
                </p:oleObj>
              </mc:Choice>
              <mc:Fallback>
                <p:oleObj r:id="rId3" imgW="4352921" imgH="2225233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513" y="4530725"/>
                        <a:ext cx="4356100" cy="222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701" name="Диаграмма 3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7884003"/>
              </p:ext>
            </p:extLst>
          </p:nvPr>
        </p:nvGraphicFramePr>
        <p:xfrm>
          <a:off x="4579938" y="4273550"/>
          <a:ext cx="4257675" cy="2589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7" r:id="rId5" imgW="4261473" imgH="2591025" progId="Excel.Chart.8">
                  <p:embed/>
                </p:oleObj>
              </mc:Choice>
              <mc:Fallback>
                <p:oleObj r:id="rId5" imgW="4261473" imgH="2591025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9938" y="4273550"/>
                        <a:ext cx="4257675" cy="2589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Прямоугольник 29">
            <a:extLst/>
          </p:cNvPr>
          <p:cNvSpPr/>
          <p:nvPr/>
        </p:nvSpPr>
        <p:spPr>
          <a:xfrm>
            <a:off x="0" y="476672"/>
            <a:ext cx="9144000" cy="6336703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1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599488" y="6448251"/>
            <a:ext cx="437008" cy="365125"/>
          </a:xfrm>
        </p:spPr>
        <p:txBody>
          <a:bodyPr/>
          <a:lstStyle/>
          <a:p>
            <a:r>
              <a:rPr lang="ru-RU" sz="1400" dirty="0"/>
              <a:t>17</a:t>
            </a:r>
          </a:p>
        </p:txBody>
      </p:sp>
      <p:sp>
        <p:nvSpPr>
          <p:cNvPr id="32" name="TextBox 23"/>
          <p:cNvSpPr txBox="1">
            <a:spLocks noChangeArrowheads="1"/>
          </p:cNvSpPr>
          <p:nvPr/>
        </p:nvSpPr>
        <p:spPr bwMode="auto">
          <a:xfrm>
            <a:off x="30148" y="523419"/>
            <a:ext cx="132016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rgbClr val="FF0000"/>
                </a:solidFill>
              </a:rPr>
              <a:t>БЫЛО</a:t>
            </a:r>
          </a:p>
        </p:txBody>
      </p:sp>
      <p:sp>
        <p:nvSpPr>
          <p:cNvPr id="37" name="TextBox 52"/>
          <p:cNvSpPr txBox="1">
            <a:spLocks noChangeArrowheads="1"/>
          </p:cNvSpPr>
          <p:nvPr/>
        </p:nvSpPr>
        <p:spPr bwMode="auto">
          <a:xfrm>
            <a:off x="4501441" y="469096"/>
            <a:ext cx="127635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rgbClr val="92D050"/>
                </a:solidFill>
              </a:rPr>
              <a:t>СТАЛО</a:t>
            </a:r>
          </a:p>
        </p:txBody>
      </p:sp>
      <p:sp>
        <p:nvSpPr>
          <p:cNvPr id="38" name="TextBox 31"/>
          <p:cNvSpPr txBox="1">
            <a:spLocks noChangeArrowheads="1"/>
          </p:cNvSpPr>
          <p:nvPr/>
        </p:nvSpPr>
        <p:spPr bwMode="auto">
          <a:xfrm>
            <a:off x="0" y="869523"/>
            <a:ext cx="423624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 sz="2000"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sz="2000"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sz="2000"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sz="2000"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sz="2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000" dirty="0">
                <a:solidFill>
                  <a:srgbClr val="000000"/>
                </a:solidFill>
                <a:latin typeface="Franklin Gothic Medium" pitchFamily="34" charset="0"/>
              </a:rPr>
              <a:t>Большое количество нарушений сроков исполнения поручений</a:t>
            </a:r>
          </a:p>
        </p:txBody>
      </p:sp>
      <p:sp>
        <p:nvSpPr>
          <p:cNvPr id="39" name="TextBox 5"/>
          <p:cNvSpPr txBox="1">
            <a:spLocks noChangeArrowheads="1"/>
          </p:cNvSpPr>
          <p:nvPr/>
        </p:nvSpPr>
        <p:spPr bwMode="auto">
          <a:xfrm>
            <a:off x="4555659" y="783083"/>
            <a:ext cx="461215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 sz="2000"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sz="2000"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sz="2000"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sz="2000"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sz="2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000" dirty="0">
                <a:solidFill>
                  <a:schemeClr val="tx1"/>
                </a:solidFill>
                <a:latin typeface="Franklin Gothic Medium" pitchFamily="34" charset="0"/>
              </a:rPr>
              <a:t>на исполнении: увеличилось на 120 (на 40 %).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000" dirty="0">
                <a:solidFill>
                  <a:schemeClr val="tx1"/>
                </a:solidFill>
                <a:latin typeface="Franklin Gothic Medium" pitchFamily="34" charset="0"/>
              </a:rPr>
              <a:t>исполненных в срок: увеличилось на 143 (на 55 %)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000" dirty="0">
                <a:solidFill>
                  <a:schemeClr val="tx1"/>
                </a:solidFill>
                <a:latin typeface="Franklin Gothic Medium" pitchFamily="34" charset="0"/>
              </a:rPr>
              <a:t>исполненных с нарушением сроков: уменьшилось на 23 (62 %)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994922" y="109314"/>
            <a:ext cx="1057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ПРИМЕР</a:t>
            </a:r>
          </a:p>
        </p:txBody>
      </p:sp>
    </p:spTree>
    <p:extLst>
      <p:ext uri="{BB962C8B-B14F-4D97-AF65-F5344CB8AC3E}">
        <p14:creationId xmlns:p14="http://schemas.microsoft.com/office/powerpoint/2010/main" val="10295469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1187624" y="2348880"/>
            <a:ext cx="1584176" cy="3096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928992" cy="648072"/>
          </a:xfrm>
          <a:effectLst/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3200" b="1" dirty="0">
                <a:solidFill>
                  <a:srgbClr val="464646"/>
                </a:solidFill>
              </a:rPr>
              <a:t>Достигнутые результаты</a:t>
            </a:r>
            <a:endParaRPr lang="ru-RU" sz="3200" b="1" dirty="0">
              <a:latin typeface="Arial Narrow" panose="020B0606020202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58797" y="1507030"/>
            <a:ext cx="36004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>
                <a:latin typeface="Arial Narrow" panose="020B0606020202030204" pitchFamily="34" charset="0"/>
                <a:cs typeface="Times New Roman" pitchFamily="18" charset="0"/>
              </a:rPr>
              <a:t>ЭФФЕКТ 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800" dirty="0">
              <a:latin typeface="Arial Narrow" panose="020B0606020202030204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800" dirty="0">
              <a:latin typeface="Arial Narrow" panose="020B0606020202030204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altLang="ru-RU" i="1" dirty="0">
              <a:latin typeface="Arial Narrow" panose="020B0606020202030204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altLang="ru-RU" i="1" dirty="0">
              <a:latin typeface="Arial Narrow" panose="020B0606020202030204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i="1" dirty="0">
                <a:latin typeface="Arial Narrow" panose="020B0606020202030204" pitchFamily="34" charset="0"/>
                <a:cs typeface="Times New Roman" pitchFamily="18" charset="0"/>
              </a:rPr>
              <a:t>Повышение качества исполнения поручений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altLang="ru-RU" i="1" dirty="0">
              <a:latin typeface="Arial Narrow" panose="020B0606020202030204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altLang="ru-RU" i="1" dirty="0">
              <a:latin typeface="Arial Narrow" panose="020B0606020202030204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altLang="ru-RU" i="1" dirty="0">
              <a:latin typeface="Arial Narrow" panose="020B0606020202030204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i="1" dirty="0">
                <a:latin typeface="Arial Narrow" panose="020B0606020202030204" pitchFamily="34" charset="0"/>
                <a:cs typeface="Times New Roman" pitchFamily="18" charset="0"/>
              </a:rPr>
              <a:t>Повышение управляемости, контролируемости процесса для его участников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altLang="ru-RU" i="1" dirty="0">
              <a:latin typeface="Arial Narrow" panose="020B0606020202030204" pitchFamily="34" charset="0"/>
              <a:cs typeface="Times New Roman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251520" y="1268760"/>
            <a:ext cx="8640960" cy="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4572000" y="1268760"/>
            <a:ext cx="0" cy="4176464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Стрелка вниз 12"/>
          <p:cNvSpPr/>
          <p:nvPr/>
        </p:nvSpPr>
        <p:spPr>
          <a:xfrm>
            <a:off x="6451899" y="1998132"/>
            <a:ext cx="648072" cy="432048"/>
          </a:xfrm>
          <a:prstGeom prst="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6516216" y="3405768"/>
            <a:ext cx="648072" cy="432048"/>
          </a:xfrm>
          <a:prstGeom prst="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187624" y="1412776"/>
            <a:ext cx="1584176" cy="12961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1403648" y="162880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Arial Narrow" panose="020B0606020202030204" pitchFamily="34" charset="0"/>
              </a:rPr>
              <a:t>-17,9%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03648" y="356372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Arial Narrow" panose="020B0606020202030204" pitchFamily="34" charset="0"/>
              </a:rPr>
              <a:t>120810 мин.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71600" y="5621178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 dirty="0">
                <a:latin typeface="Arial Narrow" panose="020B0606020202030204" pitchFamily="34" charset="0"/>
              </a:rPr>
              <a:t>t</a:t>
            </a:r>
            <a:r>
              <a:rPr lang="ru-RU" i="1" dirty="0">
                <a:latin typeface="Arial Narrow" panose="020B0606020202030204" pitchFamily="34" charset="0"/>
              </a:rPr>
              <a:t> протекания процесса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862916" y="229580"/>
            <a:ext cx="1057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ПРИМЕР</a:t>
            </a:r>
          </a:p>
        </p:txBody>
      </p:sp>
    </p:spTree>
    <p:extLst>
      <p:ext uri="{BB962C8B-B14F-4D97-AF65-F5344CB8AC3E}">
        <p14:creationId xmlns:p14="http://schemas.microsoft.com/office/powerpoint/2010/main" val="4750020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рек">
  <a:themeElements>
    <a:clrScheme name="Другая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000000"/>
      </a:hlink>
      <a:folHlink>
        <a:srgbClr val="00206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2024</Words>
  <Application>Microsoft Office PowerPoint</Application>
  <PresentationFormat>Экран (4:3)</PresentationFormat>
  <Paragraphs>545</Paragraphs>
  <Slides>24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24</vt:i4>
      </vt:variant>
    </vt:vector>
  </HeadingPairs>
  <TitlesOfParts>
    <vt:vector size="36" baseType="lpstr">
      <vt:lpstr>Arial</vt:lpstr>
      <vt:lpstr>Arial Narrow</vt:lpstr>
      <vt:lpstr>Arial Unicode MS</vt:lpstr>
      <vt:lpstr>Calibri</vt:lpstr>
      <vt:lpstr>Franklin Gothic Book</vt:lpstr>
      <vt:lpstr>Franklin Gothic Medium</vt:lpstr>
      <vt:lpstr>Wingdings</vt:lpstr>
      <vt:lpstr>Wingdings 2</vt:lpstr>
      <vt:lpstr>Тема Office</vt:lpstr>
      <vt:lpstr>Трек</vt:lpstr>
      <vt:lpstr>think-cell Slide</vt:lpstr>
      <vt:lpstr>Microsoft Excel Chart</vt:lpstr>
      <vt:lpstr>Паспорт проекта  «Название проекта»</vt:lpstr>
      <vt:lpstr>Паспорт проекта  «Оптимизация процесса осуществления контроля за подготовкой и представлением в установленные сроки информации на имя Губернатора области об исполнении поручений»</vt:lpstr>
      <vt:lpstr>Команда проекта </vt:lpstr>
      <vt:lpstr>Команда проекта </vt:lpstr>
      <vt:lpstr>Карта текущего состояния процесса «….»</vt:lpstr>
      <vt:lpstr>Карта текущего состояния</vt:lpstr>
      <vt:lpstr>Карта текущего состояния</vt:lpstr>
      <vt:lpstr>Презентация PowerPoint</vt:lpstr>
      <vt:lpstr>Презентация PowerPoint</vt:lpstr>
      <vt:lpstr>Пирамида проблем</vt:lpstr>
      <vt:lpstr>Презентация PowerPoint</vt:lpstr>
      <vt:lpstr>Анализ проблем «5 почему?» </vt:lpstr>
      <vt:lpstr>Презентация PowerPoint</vt:lpstr>
      <vt:lpstr>Презентация PowerPoint</vt:lpstr>
      <vt:lpstr>Карта целевого состояния</vt:lpstr>
      <vt:lpstr>Карта целевого состояния</vt:lpstr>
      <vt:lpstr>Презентация PowerPoint</vt:lpstr>
      <vt:lpstr>Презентация PowerPoint</vt:lpstr>
      <vt:lpstr>Достигнутые результаты (было и стало) </vt:lpstr>
      <vt:lpstr>Достигнутые результаты (было и стало) </vt:lpstr>
      <vt:lpstr>Достигнутые результаты (было и стало) </vt:lpstr>
      <vt:lpstr>Достигнутые результаты (было и стало) </vt:lpstr>
      <vt:lpstr>Презентация PowerPoint</vt:lpstr>
      <vt:lpstr>Достигнутые результаты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организации</dc:title>
  <dc:creator>Шиянова Елена Николаевна</dc:creator>
  <cp:lastModifiedBy>User</cp:lastModifiedBy>
  <cp:revision>40</cp:revision>
  <cp:lastPrinted>2019-04-25T09:14:46Z</cp:lastPrinted>
  <dcterms:created xsi:type="dcterms:W3CDTF">2018-08-20T14:01:12Z</dcterms:created>
  <dcterms:modified xsi:type="dcterms:W3CDTF">2020-11-11T12:05:17Z</dcterms:modified>
</cp:coreProperties>
</file>